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7"/>
  </p:notesMasterIdLst>
  <p:sldIdLst>
    <p:sldId id="257" r:id="rId2"/>
    <p:sldId id="348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5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49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C8837-24D1-4C0D-B42C-296C7F59D9C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FA2E2-28ED-4A9F-BAD1-28B6612AA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0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5604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7264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2873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8297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0409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043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1430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5309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0125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4389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52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206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868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016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627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4622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398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4018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688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1E1-6817-406A-BE69-AC90BCEB563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71E-2C58-4FAA-B8C2-DB6E0A94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71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1E1-6817-406A-BE69-AC90BCEB563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71E-2C58-4FAA-B8C2-DB6E0A94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3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1E1-6817-406A-BE69-AC90BCEB563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71E-2C58-4FAA-B8C2-DB6E0A94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99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1E1-6817-406A-BE69-AC90BCEB563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71E-2C58-4FAA-B8C2-DB6E0A94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9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1E1-6817-406A-BE69-AC90BCEB563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71E-2C58-4FAA-B8C2-DB6E0A94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5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1E1-6817-406A-BE69-AC90BCEB563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71E-2C58-4FAA-B8C2-DB6E0A94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6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1E1-6817-406A-BE69-AC90BCEB563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71E-2C58-4FAA-B8C2-DB6E0A94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9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1E1-6817-406A-BE69-AC90BCEB563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71E-2C58-4FAA-B8C2-DB6E0A94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7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1E1-6817-406A-BE69-AC90BCEB563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71E-2C58-4FAA-B8C2-DB6E0A94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0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1E1-6817-406A-BE69-AC90BCEB563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71E-2C58-4FAA-B8C2-DB6E0A94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1E1-6817-406A-BE69-AC90BCEB563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71E-2C58-4FAA-B8C2-DB6E0A94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5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991E1-6817-406A-BE69-AC90BCEB563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4871E-2C58-4FAA-B8C2-DB6E0A94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qdFL0u2HL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Today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Quiz</a:t>
            </a:r>
          </a:p>
          <a:p>
            <a:r>
              <a:rPr lang="en-US" altLang="en-US" dirty="0" smtClean="0"/>
              <a:t>Respiratory system part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97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2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594360"/>
            <a:ext cx="8546592" cy="5669280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3495675" y="720725"/>
            <a:ext cx="527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022725" y="723901"/>
            <a:ext cx="1517650" cy="568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635376" y="1241425"/>
            <a:ext cx="250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883026" y="1241426"/>
            <a:ext cx="1254125" cy="180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416301" y="1539875"/>
            <a:ext cx="422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838576" y="1539875"/>
            <a:ext cx="1317625" cy="552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Left Bracket 15"/>
          <p:cNvSpPr/>
          <p:nvPr/>
        </p:nvSpPr>
        <p:spPr bwMode="auto">
          <a:xfrm>
            <a:off x="5159375" y="1758950"/>
            <a:ext cx="63500" cy="641350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784601" y="2400300"/>
            <a:ext cx="117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902076" y="1943101"/>
            <a:ext cx="701675" cy="460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159126" y="2670175"/>
            <a:ext cx="650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3810001" y="2117726"/>
            <a:ext cx="1019175" cy="549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2609850" y="3397250"/>
            <a:ext cx="965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3571875" y="2879725"/>
            <a:ext cx="1263650" cy="514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3451225" y="4035425"/>
            <a:ext cx="393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V="1">
            <a:off x="3841750" y="3152776"/>
            <a:ext cx="1003300" cy="879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3390901" y="4286250"/>
            <a:ext cx="447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 flipV="1">
            <a:off x="3832225" y="3590925"/>
            <a:ext cx="1257300" cy="698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>
            <a:off x="3733800" y="4702175"/>
            <a:ext cx="165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 flipV="1">
            <a:off x="3898900" y="4375150"/>
            <a:ext cx="876300" cy="3270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>
            <a:off x="3038476" y="5130800"/>
            <a:ext cx="1431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>
            <a:off x="2711451" y="5483225"/>
            <a:ext cx="1984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5" name="Straight Connector 9234"/>
          <p:cNvCxnSpPr/>
          <p:nvPr/>
        </p:nvCxnSpPr>
        <p:spPr bwMode="auto">
          <a:xfrm>
            <a:off x="4635501" y="5140325"/>
            <a:ext cx="892175" cy="558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Straight Connector 9238"/>
          <p:cNvCxnSpPr/>
          <p:nvPr/>
        </p:nvCxnSpPr>
        <p:spPr bwMode="auto">
          <a:xfrm>
            <a:off x="5114926" y="5216526"/>
            <a:ext cx="415925" cy="485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Straight Connector 9240"/>
          <p:cNvCxnSpPr/>
          <p:nvPr/>
        </p:nvCxnSpPr>
        <p:spPr bwMode="auto">
          <a:xfrm>
            <a:off x="5527676" y="5699125"/>
            <a:ext cx="301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Straight Connector 9242"/>
          <p:cNvCxnSpPr/>
          <p:nvPr/>
        </p:nvCxnSpPr>
        <p:spPr bwMode="auto">
          <a:xfrm>
            <a:off x="5022850" y="4645025"/>
            <a:ext cx="508000" cy="793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5" name="Straight Connector 9244"/>
          <p:cNvCxnSpPr/>
          <p:nvPr/>
        </p:nvCxnSpPr>
        <p:spPr bwMode="auto">
          <a:xfrm>
            <a:off x="5527675" y="5435600"/>
            <a:ext cx="298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7" name="Straight Connector 9246"/>
          <p:cNvCxnSpPr/>
          <p:nvPr/>
        </p:nvCxnSpPr>
        <p:spPr bwMode="auto">
          <a:xfrm>
            <a:off x="5302250" y="4857751"/>
            <a:ext cx="228600" cy="339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9" name="Straight Connector 9248"/>
          <p:cNvCxnSpPr/>
          <p:nvPr/>
        </p:nvCxnSpPr>
        <p:spPr bwMode="auto">
          <a:xfrm>
            <a:off x="5530850" y="5197475"/>
            <a:ext cx="298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1" name="Straight Connector 9250"/>
          <p:cNvCxnSpPr/>
          <p:nvPr/>
        </p:nvCxnSpPr>
        <p:spPr bwMode="auto">
          <a:xfrm>
            <a:off x="5137151" y="4267201"/>
            <a:ext cx="390525" cy="657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3" name="Straight Connector 9252"/>
          <p:cNvCxnSpPr/>
          <p:nvPr/>
        </p:nvCxnSpPr>
        <p:spPr bwMode="auto">
          <a:xfrm>
            <a:off x="5524501" y="4924425"/>
            <a:ext cx="307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5" name="Straight Connector 9254"/>
          <p:cNvCxnSpPr/>
          <p:nvPr/>
        </p:nvCxnSpPr>
        <p:spPr bwMode="auto">
          <a:xfrm>
            <a:off x="5568951" y="4130675"/>
            <a:ext cx="1546225" cy="393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7" name="Straight Connector 9256"/>
          <p:cNvCxnSpPr/>
          <p:nvPr/>
        </p:nvCxnSpPr>
        <p:spPr bwMode="auto">
          <a:xfrm>
            <a:off x="7108825" y="4521200"/>
            <a:ext cx="247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9" name="Straight Connector 9258"/>
          <p:cNvCxnSpPr/>
          <p:nvPr/>
        </p:nvCxnSpPr>
        <p:spPr bwMode="auto">
          <a:xfrm>
            <a:off x="5861051" y="3371850"/>
            <a:ext cx="1273175" cy="730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1" name="Straight Connector 9260"/>
          <p:cNvCxnSpPr/>
          <p:nvPr/>
        </p:nvCxnSpPr>
        <p:spPr bwMode="auto">
          <a:xfrm>
            <a:off x="7131050" y="4098925"/>
            <a:ext cx="222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3" name="Straight Connector 9262"/>
          <p:cNvCxnSpPr/>
          <p:nvPr/>
        </p:nvCxnSpPr>
        <p:spPr bwMode="auto">
          <a:xfrm>
            <a:off x="4981576" y="2660651"/>
            <a:ext cx="2124075" cy="1089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5" name="Straight Connector 9264"/>
          <p:cNvCxnSpPr/>
          <p:nvPr/>
        </p:nvCxnSpPr>
        <p:spPr bwMode="auto">
          <a:xfrm>
            <a:off x="7099301" y="3749675"/>
            <a:ext cx="263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7" name="Straight Connector 9266"/>
          <p:cNvCxnSpPr/>
          <p:nvPr/>
        </p:nvCxnSpPr>
        <p:spPr bwMode="auto">
          <a:xfrm>
            <a:off x="6607176" y="2632075"/>
            <a:ext cx="498475" cy="863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9" name="Straight Connector 9268"/>
          <p:cNvCxnSpPr/>
          <p:nvPr/>
        </p:nvCxnSpPr>
        <p:spPr bwMode="auto">
          <a:xfrm>
            <a:off x="7105651" y="3495675"/>
            <a:ext cx="250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1" name="Straight Connector 9270"/>
          <p:cNvCxnSpPr/>
          <p:nvPr/>
        </p:nvCxnSpPr>
        <p:spPr bwMode="auto">
          <a:xfrm>
            <a:off x="6994526" y="2470151"/>
            <a:ext cx="282575" cy="619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3" name="Straight Connector 9272"/>
          <p:cNvCxnSpPr/>
          <p:nvPr/>
        </p:nvCxnSpPr>
        <p:spPr bwMode="auto">
          <a:xfrm>
            <a:off x="7280275" y="3089275"/>
            <a:ext cx="298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5" name="Straight Connector 9274"/>
          <p:cNvCxnSpPr/>
          <p:nvPr/>
        </p:nvCxnSpPr>
        <p:spPr bwMode="auto">
          <a:xfrm>
            <a:off x="7013575" y="2339975"/>
            <a:ext cx="330200" cy="48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7" name="Straight Connector 9276"/>
          <p:cNvCxnSpPr/>
          <p:nvPr/>
        </p:nvCxnSpPr>
        <p:spPr bwMode="auto">
          <a:xfrm>
            <a:off x="7343775" y="2819400"/>
            <a:ext cx="228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9" name="Straight Connector 9278"/>
          <p:cNvCxnSpPr/>
          <p:nvPr/>
        </p:nvCxnSpPr>
        <p:spPr bwMode="auto">
          <a:xfrm>
            <a:off x="5695950" y="1539875"/>
            <a:ext cx="730250" cy="488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1" name="Straight Connector 9280"/>
          <p:cNvCxnSpPr/>
          <p:nvPr/>
        </p:nvCxnSpPr>
        <p:spPr bwMode="auto">
          <a:xfrm>
            <a:off x="5797550" y="1993900"/>
            <a:ext cx="628650" cy="38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3" name="Straight Connector 9282"/>
          <p:cNvCxnSpPr/>
          <p:nvPr/>
        </p:nvCxnSpPr>
        <p:spPr bwMode="auto">
          <a:xfrm flipV="1">
            <a:off x="5899150" y="2032001"/>
            <a:ext cx="527050" cy="288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5" name="Straight Connector 9284"/>
          <p:cNvCxnSpPr/>
          <p:nvPr/>
        </p:nvCxnSpPr>
        <p:spPr bwMode="auto">
          <a:xfrm>
            <a:off x="6423025" y="2025650"/>
            <a:ext cx="939800" cy="285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7" name="Straight Connector 9286"/>
          <p:cNvCxnSpPr/>
          <p:nvPr/>
        </p:nvCxnSpPr>
        <p:spPr bwMode="auto">
          <a:xfrm>
            <a:off x="7359650" y="2311400"/>
            <a:ext cx="209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9" name="Straight Connector 9288"/>
          <p:cNvCxnSpPr/>
          <p:nvPr/>
        </p:nvCxnSpPr>
        <p:spPr bwMode="auto">
          <a:xfrm flipH="1" flipV="1">
            <a:off x="5556250" y="1393826"/>
            <a:ext cx="76200" cy="777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1" name="Straight Connector 9290"/>
          <p:cNvCxnSpPr/>
          <p:nvPr/>
        </p:nvCxnSpPr>
        <p:spPr bwMode="auto">
          <a:xfrm flipV="1">
            <a:off x="5467351" y="1390651"/>
            <a:ext cx="85725" cy="428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3" name="Straight Connector 9292"/>
          <p:cNvCxnSpPr/>
          <p:nvPr/>
        </p:nvCxnSpPr>
        <p:spPr bwMode="auto">
          <a:xfrm flipV="1">
            <a:off x="5461001" y="1387476"/>
            <a:ext cx="92075" cy="142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5" name="Straight Connector 9294"/>
          <p:cNvCxnSpPr/>
          <p:nvPr/>
        </p:nvCxnSpPr>
        <p:spPr bwMode="auto">
          <a:xfrm>
            <a:off x="5549900" y="1384301"/>
            <a:ext cx="1784350" cy="422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7" name="Straight Connector 9296"/>
          <p:cNvCxnSpPr/>
          <p:nvPr/>
        </p:nvCxnSpPr>
        <p:spPr bwMode="auto">
          <a:xfrm>
            <a:off x="7331075" y="1806575"/>
            <a:ext cx="247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9" name="Straight Connector 9298"/>
          <p:cNvCxnSpPr/>
          <p:nvPr/>
        </p:nvCxnSpPr>
        <p:spPr bwMode="auto">
          <a:xfrm>
            <a:off x="6432550" y="1130300"/>
            <a:ext cx="1054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7635502" y="1402840"/>
            <a:ext cx="1459475" cy="2667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Nasal cavity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1863352" y="1999741"/>
            <a:ext cx="1533899" cy="25768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 err="1">
                <a:solidFill>
                  <a:srgbClr val="000000"/>
                </a:solidFill>
                <a:latin typeface="Arial Black"/>
                <a:cs typeface="Arial Black"/>
              </a:rPr>
              <a:t>Nasopharynx</a:t>
            </a:r>
            <a:endParaRPr lang="en-US" sz="16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1866527" y="3628515"/>
            <a:ext cx="1459475" cy="2667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Oropharynx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1863352" y="4577840"/>
            <a:ext cx="1889498" cy="29578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Laryngopharynx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901951" y="4533390"/>
            <a:ext cx="884600" cy="2667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Larynx</a:t>
            </a: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879227" y="584200"/>
            <a:ext cx="1633679" cy="47480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Cribriform plate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1650" dirty="0" err="1">
                <a:solidFill>
                  <a:srgbClr val="000000"/>
                </a:solidFill>
                <a:latin typeface="Arial"/>
                <a:cs typeface="Arial"/>
              </a:rPr>
              <a:t>ethmoid</a:t>
            </a: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bone</a:t>
            </a: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1866527" y="1098549"/>
            <a:ext cx="1756148" cy="2762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 err="1">
                <a:solidFill>
                  <a:srgbClr val="000000"/>
                </a:solidFill>
                <a:latin typeface="Arial"/>
                <a:cs typeface="Arial"/>
              </a:rPr>
              <a:t>Sphenoidal</a:t>
            </a: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sinus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869702" y="1409700"/>
            <a:ext cx="1518024" cy="4889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Posterior nasal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aperture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7552951" y="990599"/>
            <a:ext cx="1372372" cy="22921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Frontal sinus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853827" y="2270124"/>
            <a:ext cx="1894985" cy="27833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Pharyngeal tonsil</a:t>
            </a: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1853827" y="2530474"/>
            <a:ext cx="1999508" cy="7203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Opening of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sz="1650" dirty="0" err="1">
                <a:solidFill>
                  <a:srgbClr val="000000"/>
                </a:solidFill>
                <a:latin typeface="Arial"/>
                <a:cs typeface="Arial"/>
              </a:rPr>
              <a:t>pharyngotympanic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tube</a:t>
            </a: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1857001" y="3260724"/>
            <a:ext cx="724274" cy="2455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Uvula</a:t>
            </a: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1860177" y="3902075"/>
            <a:ext cx="1563997" cy="26196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Palatine tonsil</a:t>
            </a: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1860177" y="4152900"/>
            <a:ext cx="1563997" cy="26196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Lingual tonsil</a:t>
            </a: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1876052" y="4987924"/>
            <a:ext cx="1233009" cy="2455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1876052" y="5349874"/>
            <a:ext cx="867179" cy="22921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Trachea</a:t>
            </a: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7629152" y="1666875"/>
            <a:ext cx="2644065" cy="5239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Nasal conchae (superior,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middle and inferior)</a:t>
            </a: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7622802" y="2171700"/>
            <a:ext cx="2713746" cy="5402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Nasal meatuses (superior,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middle, and inferior)</a:t>
            </a: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7625977" y="2676525"/>
            <a:ext cx="1633679" cy="26196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Nasal vestibule</a:t>
            </a: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7625977" y="2933699"/>
            <a:ext cx="797497" cy="27833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Nostril</a:t>
            </a: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7410076" y="3359149"/>
            <a:ext cx="1145906" cy="27833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Hard palate</a:t>
            </a: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7406901" y="3613149"/>
            <a:ext cx="1145906" cy="27833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Soft palate</a:t>
            </a: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7410077" y="3968749"/>
            <a:ext cx="749674" cy="2794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Tongue</a:t>
            </a: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7406901" y="4397374"/>
            <a:ext cx="1145906" cy="2952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Hyoid bone</a:t>
            </a: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5895602" y="4794250"/>
            <a:ext cx="1076224" cy="26196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Epiglottis</a:t>
            </a: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5892427" y="5048249"/>
            <a:ext cx="1851398" cy="3175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Thyroid cartilage</a:t>
            </a: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5892426" y="5311775"/>
            <a:ext cx="1111066" cy="26196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Vocal fold</a:t>
            </a: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5892427" y="5578474"/>
            <a:ext cx="1773042" cy="2455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Cricoid cartilage</a:t>
            </a:r>
          </a:p>
        </p:txBody>
      </p:sp>
    </p:spTree>
    <p:extLst>
      <p:ext uri="{BB962C8B-B14F-4D97-AF65-F5344CB8AC3E}">
        <p14:creationId xmlns:p14="http://schemas.microsoft.com/office/powerpoint/2010/main" val="35674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Paranasal Sinuses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Functions of the sinuses:</a:t>
            </a:r>
          </a:p>
          <a:p>
            <a:pPr lvl="1"/>
            <a:r>
              <a:rPr lang="en-US" altLang="en-US" dirty="0" smtClean="0"/>
              <a:t>Lighten the skull</a:t>
            </a:r>
          </a:p>
          <a:p>
            <a:pPr lvl="1"/>
            <a:r>
              <a:rPr lang="en-US" altLang="en-US" dirty="0" smtClean="0"/>
              <a:t>Act as resonance chambers for speech</a:t>
            </a:r>
          </a:p>
          <a:p>
            <a:pPr lvl="1"/>
            <a:r>
              <a:rPr lang="en-US" altLang="en-US" dirty="0" smtClean="0"/>
              <a:t>Produce mucus that drains into the nasal cavity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00" y="3668116"/>
            <a:ext cx="3895725" cy="25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01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Pharynx (Throat)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Muscular passage from nasal cavity to larynx</a:t>
            </a:r>
          </a:p>
          <a:p>
            <a:pPr eaLnBrk="1" hangingPunct="1"/>
            <a:r>
              <a:rPr lang="en-US" altLang="en-US" dirty="0" smtClean="0"/>
              <a:t>Three regions of the pharynx:</a:t>
            </a:r>
          </a:p>
          <a:p>
            <a:pPr marL="860425" lvl="1" indent="-514350">
              <a:buFont typeface="+mj-lt"/>
              <a:buAutoNum type="arabicPeriod"/>
            </a:pPr>
            <a:r>
              <a:rPr lang="en-US" altLang="en-US" dirty="0" err="1" smtClean="0"/>
              <a:t>Nasopharynx</a:t>
            </a:r>
            <a:r>
              <a:rPr lang="en-US" altLang="en-US" dirty="0" smtClean="0"/>
              <a:t>—superior region behind nasal cavity</a:t>
            </a:r>
          </a:p>
          <a:p>
            <a:pPr marL="860425" lvl="1" indent="-514350">
              <a:buFont typeface="+mj-lt"/>
              <a:buAutoNum type="arabicPeriod"/>
            </a:pPr>
            <a:r>
              <a:rPr lang="en-US" altLang="en-US" dirty="0" smtClean="0"/>
              <a:t>Oropharynx—middle region behind mouth</a:t>
            </a:r>
          </a:p>
          <a:p>
            <a:pPr marL="860425" lvl="1" indent="-514350">
              <a:buFont typeface="+mj-lt"/>
              <a:buAutoNum type="arabicPeriod"/>
            </a:pPr>
            <a:r>
              <a:rPr lang="en-US" altLang="en-US" dirty="0" smtClean="0"/>
              <a:t>Laryngopharynx—inferior region attached to larynx</a:t>
            </a:r>
          </a:p>
          <a:p>
            <a:pPr eaLnBrk="1" hangingPunct="1"/>
            <a:r>
              <a:rPr lang="en-US" altLang="en-US" dirty="0" smtClean="0"/>
              <a:t>The oropharynx and laryngopharynx are common passageways for air and food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2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68" y="1258824"/>
            <a:ext cx="5693664" cy="434035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5514976" y="3590925"/>
            <a:ext cx="460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5978526" y="2867025"/>
            <a:ext cx="847725" cy="723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318125" y="3975100"/>
            <a:ext cx="615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5930900" y="3578226"/>
            <a:ext cx="908050" cy="396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943601" y="4346575"/>
            <a:ext cx="269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213476" y="4273551"/>
            <a:ext cx="568325" cy="73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288927" y="2990340"/>
            <a:ext cx="1564845" cy="34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b="0" dirty="0">
                <a:solidFill>
                  <a:srgbClr val="000000"/>
                </a:solidFill>
                <a:latin typeface="Arial Black"/>
                <a:cs typeface="Arial Black"/>
              </a:rPr>
              <a:t>Pharynx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292102" y="5177916"/>
            <a:ext cx="457753" cy="39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b="0" dirty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825502" y="5177916"/>
            <a:ext cx="3984998" cy="42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b="0" dirty="0">
                <a:solidFill>
                  <a:srgbClr val="000000"/>
                </a:solidFill>
                <a:latin typeface="Arial Black"/>
                <a:cs typeface="Arial Black"/>
              </a:rPr>
              <a:t>Regions of the pharynx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277859" y="3390390"/>
            <a:ext cx="2144137" cy="40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69875" indent="-269875" eaLnBrk="0" hangingPunct="0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Nasopharynx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280220" y="3769240"/>
            <a:ext cx="2002532" cy="4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69875" indent="-269875" eaLnBrk="0" hangingPunct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Oropharynx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282882" y="4150336"/>
            <a:ext cx="2594697" cy="39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69875" indent="-269875" eaLnBrk="0" hangingPunct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Laryngopharynx</a:t>
            </a:r>
          </a:p>
        </p:txBody>
      </p:sp>
    </p:spTree>
    <p:extLst>
      <p:ext uri="{BB962C8B-B14F-4D97-AF65-F5344CB8AC3E}">
        <p14:creationId xmlns:p14="http://schemas.microsoft.com/office/powerpoint/2010/main" val="27518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Pharynx (Throat)</a:t>
            </a:r>
            <a:endParaRPr lang="en-US" altLang="en-US" dirty="0" smtClean="0"/>
          </a:p>
        </p:txBody>
      </p:sp>
      <p:sp>
        <p:nvSpPr>
          <p:cNvPr id="1741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Pharyngotympanic tubes open into the nasopharynx</a:t>
            </a:r>
          </a:p>
          <a:p>
            <a:r>
              <a:rPr lang="en-US" altLang="en-US" smtClean="0"/>
              <a:t>Tonsils of the pharynx</a:t>
            </a:r>
          </a:p>
          <a:p>
            <a:pPr lvl="1"/>
            <a:r>
              <a:rPr lang="en-US" altLang="en-US" smtClean="0"/>
              <a:t>Pharyngeal tonsil (adenoid) is located in the nasopharynx</a:t>
            </a:r>
          </a:p>
          <a:p>
            <a:pPr lvl="1"/>
            <a:r>
              <a:rPr lang="en-US" altLang="en-US" smtClean="0"/>
              <a:t>Palatine tonsils are located in the oropharynx</a:t>
            </a:r>
          </a:p>
          <a:p>
            <a:pPr lvl="1"/>
            <a:r>
              <a:rPr lang="en-US" altLang="en-US" smtClean="0"/>
              <a:t>Lingual tonsils are found at the base of the tongue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1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2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594360"/>
            <a:ext cx="8546592" cy="566928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3495675" y="720725"/>
            <a:ext cx="527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022725" y="723901"/>
            <a:ext cx="1517650" cy="568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635376" y="1241425"/>
            <a:ext cx="250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883026" y="1241426"/>
            <a:ext cx="1254125" cy="180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416301" y="1539875"/>
            <a:ext cx="422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838576" y="1539875"/>
            <a:ext cx="1317625" cy="552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Left Bracket 15"/>
          <p:cNvSpPr/>
          <p:nvPr/>
        </p:nvSpPr>
        <p:spPr bwMode="auto">
          <a:xfrm>
            <a:off x="5159375" y="1758950"/>
            <a:ext cx="63500" cy="641350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784601" y="2400300"/>
            <a:ext cx="117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902076" y="1943101"/>
            <a:ext cx="701675" cy="460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159126" y="2670175"/>
            <a:ext cx="650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3810001" y="2117726"/>
            <a:ext cx="1019175" cy="549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2609850" y="3397250"/>
            <a:ext cx="965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3571875" y="2879725"/>
            <a:ext cx="1263650" cy="514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3451225" y="4035425"/>
            <a:ext cx="393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V="1">
            <a:off x="3841750" y="3152776"/>
            <a:ext cx="1003300" cy="879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3390901" y="4286250"/>
            <a:ext cx="447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 flipV="1">
            <a:off x="3832225" y="3590925"/>
            <a:ext cx="1257300" cy="698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>
            <a:off x="3733800" y="4702175"/>
            <a:ext cx="165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 flipV="1">
            <a:off x="3898900" y="4375150"/>
            <a:ext cx="876300" cy="3270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>
            <a:off x="3038476" y="5130800"/>
            <a:ext cx="1431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>
            <a:off x="2711451" y="5483225"/>
            <a:ext cx="1984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5" name="Straight Connector 9234"/>
          <p:cNvCxnSpPr/>
          <p:nvPr/>
        </p:nvCxnSpPr>
        <p:spPr bwMode="auto">
          <a:xfrm>
            <a:off x="4635501" y="5140325"/>
            <a:ext cx="892175" cy="558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Straight Connector 9238"/>
          <p:cNvCxnSpPr/>
          <p:nvPr/>
        </p:nvCxnSpPr>
        <p:spPr bwMode="auto">
          <a:xfrm>
            <a:off x="5114926" y="5216526"/>
            <a:ext cx="415925" cy="485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Straight Connector 9240"/>
          <p:cNvCxnSpPr/>
          <p:nvPr/>
        </p:nvCxnSpPr>
        <p:spPr bwMode="auto">
          <a:xfrm>
            <a:off x="5527676" y="5699125"/>
            <a:ext cx="301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Straight Connector 9242"/>
          <p:cNvCxnSpPr/>
          <p:nvPr/>
        </p:nvCxnSpPr>
        <p:spPr bwMode="auto">
          <a:xfrm>
            <a:off x="5022850" y="4645025"/>
            <a:ext cx="508000" cy="793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5" name="Straight Connector 9244"/>
          <p:cNvCxnSpPr/>
          <p:nvPr/>
        </p:nvCxnSpPr>
        <p:spPr bwMode="auto">
          <a:xfrm>
            <a:off x="5527675" y="5435600"/>
            <a:ext cx="298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7" name="Straight Connector 9246"/>
          <p:cNvCxnSpPr/>
          <p:nvPr/>
        </p:nvCxnSpPr>
        <p:spPr bwMode="auto">
          <a:xfrm>
            <a:off x="5302250" y="4857751"/>
            <a:ext cx="228600" cy="339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9" name="Straight Connector 9248"/>
          <p:cNvCxnSpPr/>
          <p:nvPr/>
        </p:nvCxnSpPr>
        <p:spPr bwMode="auto">
          <a:xfrm>
            <a:off x="5530850" y="5197475"/>
            <a:ext cx="298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1" name="Straight Connector 9250"/>
          <p:cNvCxnSpPr/>
          <p:nvPr/>
        </p:nvCxnSpPr>
        <p:spPr bwMode="auto">
          <a:xfrm>
            <a:off x="5137151" y="4267201"/>
            <a:ext cx="390525" cy="657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3" name="Straight Connector 9252"/>
          <p:cNvCxnSpPr/>
          <p:nvPr/>
        </p:nvCxnSpPr>
        <p:spPr bwMode="auto">
          <a:xfrm>
            <a:off x="5524501" y="4924425"/>
            <a:ext cx="307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5" name="Straight Connector 9254"/>
          <p:cNvCxnSpPr/>
          <p:nvPr/>
        </p:nvCxnSpPr>
        <p:spPr bwMode="auto">
          <a:xfrm>
            <a:off x="5568951" y="4130675"/>
            <a:ext cx="1546225" cy="393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7" name="Straight Connector 9256"/>
          <p:cNvCxnSpPr/>
          <p:nvPr/>
        </p:nvCxnSpPr>
        <p:spPr bwMode="auto">
          <a:xfrm>
            <a:off x="7108825" y="4521200"/>
            <a:ext cx="247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9" name="Straight Connector 9258"/>
          <p:cNvCxnSpPr/>
          <p:nvPr/>
        </p:nvCxnSpPr>
        <p:spPr bwMode="auto">
          <a:xfrm>
            <a:off x="5861051" y="3371850"/>
            <a:ext cx="1273175" cy="730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1" name="Straight Connector 9260"/>
          <p:cNvCxnSpPr/>
          <p:nvPr/>
        </p:nvCxnSpPr>
        <p:spPr bwMode="auto">
          <a:xfrm>
            <a:off x="7131050" y="4098925"/>
            <a:ext cx="222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3" name="Straight Connector 9262"/>
          <p:cNvCxnSpPr/>
          <p:nvPr/>
        </p:nvCxnSpPr>
        <p:spPr bwMode="auto">
          <a:xfrm>
            <a:off x="4981576" y="2660651"/>
            <a:ext cx="2124075" cy="1089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5" name="Straight Connector 9264"/>
          <p:cNvCxnSpPr/>
          <p:nvPr/>
        </p:nvCxnSpPr>
        <p:spPr bwMode="auto">
          <a:xfrm>
            <a:off x="7099301" y="3749675"/>
            <a:ext cx="263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7" name="Straight Connector 9266"/>
          <p:cNvCxnSpPr/>
          <p:nvPr/>
        </p:nvCxnSpPr>
        <p:spPr bwMode="auto">
          <a:xfrm>
            <a:off x="6607176" y="2632075"/>
            <a:ext cx="498475" cy="863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9" name="Straight Connector 9268"/>
          <p:cNvCxnSpPr/>
          <p:nvPr/>
        </p:nvCxnSpPr>
        <p:spPr bwMode="auto">
          <a:xfrm>
            <a:off x="7105651" y="3495675"/>
            <a:ext cx="250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1" name="Straight Connector 9270"/>
          <p:cNvCxnSpPr/>
          <p:nvPr/>
        </p:nvCxnSpPr>
        <p:spPr bwMode="auto">
          <a:xfrm>
            <a:off x="6994526" y="2470151"/>
            <a:ext cx="282575" cy="619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3" name="Straight Connector 9272"/>
          <p:cNvCxnSpPr/>
          <p:nvPr/>
        </p:nvCxnSpPr>
        <p:spPr bwMode="auto">
          <a:xfrm>
            <a:off x="7280275" y="3089275"/>
            <a:ext cx="298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5" name="Straight Connector 9274"/>
          <p:cNvCxnSpPr/>
          <p:nvPr/>
        </p:nvCxnSpPr>
        <p:spPr bwMode="auto">
          <a:xfrm>
            <a:off x="7013575" y="2339975"/>
            <a:ext cx="330200" cy="48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7" name="Straight Connector 9276"/>
          <p:cNvCxnSpPr/>
          <p:nvPr/>
        </p:nvCxnSpPr>
        <p:spPr bwMode="auto">
          <a:xfrm>
            <a:off x="7343775" y="2819400"/>
            <a:ext cx="228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9" name="Straight Connector 9278"/>
          <p:cNvCxnSpPr/>
          <p:nvPr/>
        </p:nvCxnSpPr>
        <p:spPr bwMode="auto">
          <a:xfrm>
            <a:off x="5695950" y="1539875"/>
            <a:ext cx="730250" cy="488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1" name="Straight Connector 9280"/>
          <p:cNvCxnSpPr/>
          <p:nvPr/>
        </p:nvCxnSpPr>
        <p:spPr bwMode="auto">
          <a:xfrm>
            <a:off x="5797550" y="1993900"/>
            <a:ext cx="628650" cy="38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3" name="Straight Connector 9282"/>
          <p:cNvCxnSpPr/>
          <p:nvPr/>
        </p:nvCxnSpPr>
        <p:spPr bwMode="auto">
          <a:xfrm flipV="1">
            <a:off x="5899150" y="2032001"/>
            <a:ext cx="527050" cy="288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5" name="Straight Connector 9284"/>
          <p:cNvCxnSpPr/>
          <p:nvPr/>
        </p:nvCxnSpPr>
        <p:spPr bwMode="auto">
          <a:xfrm>
            <a:off x="6423025" y="2025650"/>
            <a:ext cx="939800" cy="285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7" name="Straight Connector 9286"/>
          <p:cNvCxnSpPr/>
          <p:nvPr/>
        </p:nvCxnSpPr>
        <p:spPr bwMode="auto">
          <a:xfrm>
            <a:off x="7359650" y="2311400"/>
            <a:ext cx="209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9" name="Straight Connector 9288"/>
          <p:cNvCxnSpPr/>
          <p:nvPr/>
        </p:nvCxnSpPr>
        <p:spPr bwMode="auto">
          <a:xfrm flipH="1" flipV="1">
            <a:off x="5556250" y="1393826"/>
            <a:ext cx="76200" cy="777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1" name="Straight Connector 9290"/>
          <p:cNvCxnSpPr/>
          <p:nvPr/>
        </p:nvCxnSpPr>
        <p:spPr bwMode="auto">
          <a:xfrm flipV="1">
            <a:off x="5467351" y="1390651"/>
            <a:ext cx="85725" cy="428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3" name="Straight Connector 9292"/>
          <p:cNvCxnSpPr/>
          <p:nvPr/>
        </p:nvCxnSpPr>
        <p:spPr bwMode="auto">
          <a:xfrm flipV="1">
            <a:off x="5461001" y="1387476"/>
            <a:ext cx="92075" cy="142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5" name="Straight Connector 9294"/>
          <p:cNvCxnSpPr/>
          <p:nvPr/>
        </p:nvCxnSpPr>
        <p:spPr bwMode="auto">
          <a:xfrm>
            <a:off x="5549900" y="1384301"/>
            <a:ext cx="1784350" cy="422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7" name="Straight Connector 9296"/>
          <p:cNvCxnSpPr/>
          <p:nvPr/>
        </p:nvCxnSpPr>
        <p:spPr bwMode="auto">
          <a:xfrm>
            <a:off x="7331075" y="1806575"/>
            <a:ext cx="247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9" name="Straight Connector 9298"/>
          <p:cNvCxnSpPr/>
          <p:nvPr/>
        </p:nvCxnSpPr>
        <p:spPr bwMode="auto">
          <a:xfrm>
            <a:off x="6432550" y="1130300"/>
            <a:ext cx="1054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7635502" y="1402840"/>
            <a:ext cx="1459475" cy="2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Nasal cavity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1863352" y="1999741"/>
            <a:ext cx="1533899" cy="25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 err="1">
                <a:solidFill>
                  <a:srgbClr val="000000"/>
                </a:solidFill>
                <a:latin typeface="Arial Black"/>
                <a:cs typeface="Arial Black"/>
              </a:rPr>
              <a:t>Nasopharynx</a:t>
            </a:r>
            <a:endParaRPr lang="en-US" sz="16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1866527" y="3628515"/>
            <a:ext cx="1459475" cy="2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Oropharynx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1863352" y="4577840"/>
            <a:ext cx="1889498" cy="2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Laryngopharynx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901951" y="4533390"/>
            <a:ext cx="884600" cy="2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Larynx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1857002" y="5971665"/>
            <a:ext cx="327145" cy="2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2228477" y="5971666"/>
            <a:ext cx="5483598" cy="2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Detailed anatomy of the upper respiratory tract</a:t>
            </a: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879227" y="584200"/>
            <a:ext cx="1633679" cy="47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Cribriform plate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1650" dirty="0" err="1">
                <a:solidFill>
                  <a:srgbClr val="000000"/>
                </a:solidFill>
                <a:latin typeface="Arial"/>
                <a:cs typeface="Arial"/>
              </a:rPr>
              <a:t>ethmoid</a:t>
            </a: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bone</a:t>
            </a: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1866527" y="1098549"/>
            <a:ext cx="1756148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 err="1">
                <a:solidFill>
                  <a:srgbClr val="000000"/>
                </a:solidFill>
                <a:latin typeface="Arial"/>
                <a:cs typeface="Arial"/>
              </a:rPr>
              <a:t>Sphenoidal</a:t>
            </a: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sinus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869702" y="1409700"/>
            <a:ext cx="1518024" cy="4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Posterior nasal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aperture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7552951" y="990599"/>
            <a:ext cx="1372372" cy="22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Frontal sinus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853827" y="2270124"/>
            <a:ext cx="1894985" cy="2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Pharyngeal tonsil</a:t>
            </a: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1853827" y="2530474"/>
            <a:ext cx="1999508" cy="72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Opening of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sz="1650" dirty="0" err="1">
                <a:solidFill>
                  <a:srgbClr val="000000"/>
                </a:solidFill>
                <a:latin typeface="Arial"/>
                <a:cs typeface="Arial"/>
              </a:rPr>
              <a:t>pharyngotympanic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tube</a:t>
            </a: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1857001" y="3260724"/>
            <a:ext cx="724274" cy="24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Uvula</a:t>
            </a: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1860177" y="3902075"/>
            <a:ext cx="1563997" cy="2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Palatine tonsil</a:t>
            </a: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1860177" y="4152900"/>
            <a:ext cx="1563997" cy="2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Lingual tonsil</a:t>
            </a: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1876052" y="4987924"/>
            <a:ext cx="1233009" cy="24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1876052" y="5349874"/>
            <a:ext cx="867179" cy="22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Trachea</a:t>
            </a: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7629152" y="1666875"/>
            <a:ext cx="2644065" cy="5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Nasal conchae (superior,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middle and inferior)</a:t>
            </a: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7622802" y="2171700"/>
            <a:ext cx="2713746" cy="5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Nasal meatuses (superior,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middle, and inferior)</a:t>
            </a: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7625977" y="2676525"/>
            <a:ext cx="1633679" cy="2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Nasal vestibule</a:t>
            </a: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7625977" y="2933699"/>
            <a:ext cx="797497" cy="2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Nostril</a:t>
            </a: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7410076" y="3359149"/>
            <a:ext cx="1145906" cy="2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Hard palate</a:t>
            </a: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7406901" y="3613149"/>
            <a:ext cx="1145906" cy="2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Soft palate</a:t>
            </a: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7410077" y="3968749"/>
            <a:ext cx="749674" cy="27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Tongue</a:t>
            </a: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7406901" y="4397374"/>
            <a:ext cx="1145906" cy="29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Hyoid bone</a:t>
            </a: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5895602" y="4794250"/>
            <a:ext cx="1076224" cy="2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Epiglottis</a:t>
            </a: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5892427" y="5048249"/>
            <a:ext cx="1851398" cy="31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Thyroid cartilage</a:t>
            </a: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5892426" y="5311775"/>
            <a:ext cx="1111066" cy="2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Vocal fold</a:t>
            </a: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5892427" y="5578474"/>
            <a:ext cx="1773042" cy="24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Cricoid cartilage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Larynx (Voice Box)</a:t>
            </a:r>
          </a:p>
        </p:txBody>
      </p:sp>
      <p:sp>
        <p:nvSpPr>
          <p:cNvPr id="1945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Routes air and food into proper channels</a:t>
            </a:r>
          </a:p>
          <a:p>
            <a:r>
              <a:rPr lang="en-US" altLang="en-US" dirty="0" smtClean="0"/>
              <a:t>Plays a role in speech</a:t>
            </a:r>
          </a:p>
          <a:p>
            <a:r>
              <a:rPr lang="en-US" altLang="en-US" dirty="0" smtClean="0"/>
              <a:t>Made of eight rigid hyaline cartilages and a spoon-shaped flap of elastic cartilage (epiglottis)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524" t="22677" r="3809" b="45620"/>
          <a:stretch/>
        </p:blipFill>
        <p:spPr>
          <a:xfrm>
            <a:off x="716280" y="4695190"/>
            <a:ext cx="3322320" cy="1661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6280" y="6488668"/>
            <a:ext cx="4792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https://www.youtube.com/watch?v=C7CpkEszksI</a:t>
            </a:r>
          </a:p>
        </p:txBody>
      </p:sp>
      <p:sp>
        <p:nvSpPr>
          <p:cNvPr id="5" name="Rectangle 4"/>
          <p:cNvSpPr/>
          <p:nvPr/>
        </p:nvSpPr>
        <p:spPr>
          <a:xfrm>
            <a:off x="7000813" y="6231692"/>
            <a:ext cx="495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https://www.youtube.com/watch?v=Tsh-0VvAGQA</a:t>
            </a:r>
          </a:p>
        </p:txBody>
      </p:sp>
      <p:sp>
        <p:nvSpPr>
          <p:cNvPr id="2" name="Rectangle 1"/>
          <p:cNvSpPr/>
          <p:nvPr/>
        </p:nvSpPr>
        <p:spPr>
          <a:xfrm>
            <a:off x="7000813" y="5341104"/>
            <a:ext cx="4897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https://www.youtube.com/watch?v=LqdFL0u2HLY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9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Larynx (Voice Box)</a:t>
            </a:r>
            <a:endParaRPr lang="en-US" altLang="en-US" dirty="0" smtClean="0"/>
          </a:p>
        </p:txBody>
      </p:sp>
      <p:sp>
        <p:nvSpPr>
          <p:cNvPr id="2048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Thyroid cartilage</a:t>
            </a:r>
          </a:p>
          <a:p>
            <a:pPr lvl="1"/>
            <a:r>
              <a:rPr lang="en-US" altLang="en-US" dirty="0" smtClean="0"/>
              <a:t>Largest of the hyaline cartilages</a:t>
            </a:r>
          </a:p>
          <a:p>
            <a:pPr lvl="1"/>
            <a:r>
              <a:rPr lang="en-US" altLang="en-US" dirty="0" smtClean="0"/>
              <a:t>Protrudes anteriorly (Adam’s apple)</a:t>
            </a:r>
          </a:p>
          <a:p>
            <a:r>
              <a:rPr lang="en-US" altLang="en-US" dirty="0" smtClean="0"/>
              <a:t>Epiglottis</a:t>
            </a:r>
          </a:p>
          <a:p>
            <a:pPr lvl="1"/>
            <a:r>
              <a:rPr lang="en-US" altLang="en-US" dirty="0" smtClean="0"/>
              <a:t>Protects the superior opening of the larynx</a:t>
            </a:r>
          </a:p>
          <a:p>
            <a:pPr lvl="1"/>
            <a:r>
              <a:rPr lang="en-US" altLang="en-US" dirty="0" smtClean="0"/>
              <a:t>Routes food to the posteriorly situated esophagus and routes air toward the trachea</a:t>
            </a:r>
          </a:p>
          <a:p>
            <a:pPr lvl="1"/>
            <a:r>
              <a:rPr lang="en-US" altLang="en-US" dirty="0" smtClean="0"/>
              <a:t>When swallowing, the epiglottis rises and forms a lid over the opening of the larynx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9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Larynx (Voice Box)</a:t>
            </a:r>
          </a:p>
        </p:txBody>
      </p:sp>
      <p:sp>
        <p:nvSpPr>
          <p:cNvPr id="2150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Vocal folds (true vocal cords)</a:t>
            </a:r>
          </a:p>
          <a:p>
            <a:pPr lvl="1"/>
            <a:r>
              <a:rPr lang="en-US" altLang="en-US" dirty="0" smtClean="0"/>
              <a:t>Vibrate with expelled air</a:t>
            </a:r>
          </a:p>
          <a:p>
            <a:r>
              <a:rPr lang="en-US" altLang="en-US" dirty="0" smtClean="0"/>
              <a:t>The glottis consists of the vocal cords and the </a:t>
            </a:r>
            <a:r>
              <a:rPr lang="en-US" altLang="en-US" dirty="0" err="1" smtClean="0"/>
              <a:t>slitlike</a:t>
            </a:r>
            <a:r>
              <a:rPr lang="en-US" altLang="en-US" dirty="0" smtClean="0"/>
              <a:t> pathway (opening)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5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2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594360"/>
            <a:ext cx="8546592" cy="56692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44639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13.2b Basic anatomy of the upper respiratory tract, sagittal section.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495675" y="720725"/>
            <a:ext cx="527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022725" y="723901"/>
            <a:ext cx="1517650" cy="568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635376" y="1241425"/>
            <a:ext cx="250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883026" y="1241426"/>
            <a:ext cx="1254125" cy="180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416301" y="1539875"/>
            <a:ext cx="422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838576" y="1539875"/>
            <a:ext cx="1317625" cy="552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Left Bracket 15"/>
          <p:cNvSpPr/>
          <p:nvPr/>
        </p:nvSpPr>
        <p:spPr bwMode="auto">
          <a:xfrm>
            <a:off x="5159375" y="1758950"/>
            <a:ext cx="63500" cy="641350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784601" y="2400300"/>
            <a:ext cx="117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902076" y="1943101"/>
            <a:ext cx="701675" cy="460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159126" y="2670175"/>
            <a:ext cx="650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3810001" y="2117726"/>
            <a:ext cx="1019175" cy="549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2609850" y="3397250"/>
            <a:ext cx="965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3571875" y="2879725"/>
            <a:ext cx="1263650" cy="514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3451225" y="4035425"/>
            <a:ext cx="393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V="1">
            <a:off x="3841750" y="3152776"/>
            <a:ext cx="1003300" cy="879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3390901" y="4286250"/>
            <a:ext cx="447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 flipV="1">
            <a:off x="3832225" y="3590925"/>
            <a:ext cx="1257300" cy="698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>
            <a:off x="3733800" y="4702175"/>
            <a:ext cx="165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 flipV="1">
            <a:off x="3898900" y="4375150"/>
            <a:ext cx="876300" cy="3270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>
            <a:off x="3038476" y="5130800"/>
            <a:ext cx="1431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>
            <a:off x="2711451" y="5483225"/>
            <a:ext cx="1984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5" name="Straight Connector 9234"/>
          <p:cNvCxnSpPr/>
          <p:nvPr/>
        </p:nvCxnSpPr>
        <p:spPr bwMode="auto">
          <a:xfrm>
            <a:off x="4635501" y="5140325"/>
            <a:ext cx="892175" cy="558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Straight Connector 9238"/>
          <p:cNvCxnSpPr/>
          <p:nvPr/>
        </p:nvCxnSpPr>
        <p:spPr bwMode="auto">
          <a:xfrm>
            <a:off x="5114926" y="5216526"/>
            <a:ext cx="415925" cy="485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Straight Connector 9240"/>
          <p:cNvCxnSpPr/>
          <p:nvPr/>
        </p:nvCxnSpPr>
        <p:spPr bwMode="auto">
          <a:xfrm>
            <a:off x="5527676" y="5699125"/>
            <a:ext cx="301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Straight Connector 9242"/>
          <p:cNvCxnSpPr/>
          <p:nvPr/>
        </p:nvCxnSpPr>
        <p:spPr bwMode="auto">
          <a:xfrm>
            <a:off x="5022850" y="4645025"/>
            <a:ext cx="508000" cy="793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5" name="Straight Connector 9244"/>
          <p:cNvCxnSpPr/>
          <p:nvPr/>
        </p:nvCxnSpPr>
        <p:spPr bwMode="auto">
          <a:xfrm>
            <a:off x="5527675" y="5435600"/>
            <a:ext cx="298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7" name="Straight Connector 9246"/>
          <p:cNvCxnSpPr/>
          <p:nvPr/>
        </p:nvCxnSpPr>
        <p:spPr bwMode="auto">
          <a:xfrm>
            <a:off x="5302250" y="4857751"/>
            <a:ext cx="228600" cy="339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9" name="Straight Connector 9248"/>
          <p:cNvCxnSpPr/>
          <p:nvPr/>
        </p:nvCxnSpPr>
        <p:spPr bwMode="auto">
          <a:xfrm>
            <a:off x="5530850" y="5197475"/>
            <a:ext cx="298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1" name="Straight Connector 9250"/>
          <p:cNvCxnSpPr/>
          <p:nvPr/>
        </p:nvCxnSpPr>
        <p:spPr bwMode="auto">
          <a:xfrm>
            <a:off x="5137151" y="4267201"/>
            <a:ext cx="390525" cy="657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3" name="Straight Connector 9252"/>
          <p:cNvCxnSpPr/>
          <p:nvPr/>
        </p:nvCxnSpPr>
        <p:spPr bwMode="auto">
          <a:xfrm>
            <a:off x="5524501" y="4924425"/>
            <a:ext cx="307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5" name="Straight Connector 9254"/>
          <p:cNvCxnSpPr/>
          <p:nvPr/>
        </p:nvCxnSpPr>
        <p:spPr bwMode="auto">
          <a:xfrm>
            <a:off x="5568951" y="4130675"/>
            <a:ext cx="1546225" cy="393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7" name="Straight Connector 9256"/>
          <p:cNvCxnSpPr/>
          <p:nvPr/>
        </p:nvCxnSpPr>
        <p:spPr bwMode="auto">
          <a:xfrm>
            <a:off x="7108825" y="4521200"/>
            <a:ext cx="247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9" name="Straight Connector 9258"/>
          <p:cNvCxnSpPr/>
          <p:nvPr/>
        </p:nvCxnSpPr>
        <p:spPr bwMode="auto">
          <a:xfrm>
            <a:off x="5861051" y="3371850"/>
            <a:ext cx="1273175" cy="730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1" name="Straight Connector 9260"/>
          <p:cNvCxnSpPr/>
          <p:nvPr/>
        </p:nvCxnSpPr>
        <p:spPr bwMode="auto">
          <a:xfrm>
            <a:off x="7131050" y="4098925"/>
            <a:ext cx="222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3" name="Straight Connector 9262"/>
          <p:cNvCxnSpPr/>
          <p:nvPr/>
        </p:nvCxnSpPr>
        <p:spPr bwMode="auto">
          <a:xfrm>
            <a:off x="4981576" y="2660651"/>
            <a:ext cx="2124075" cy="1089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5" name="Straight Connector 9264"/>
          <p:cNvCxnSpPr/>
          <p:nvPr/>
        </p:nvCxnSpPr>
        <p:spPr bwMode="auto">
          <a:xfrm>
            <a:off x="7099301" y="3749675"/>
            <a:ext cx="263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7" name="Straight Connector 9266"/>
          <p:cNvCxnSpPr/>
          <p:nvPr/>
        </p:nvCxnSpPr>
        <p:spPr bwMode="auto">
          <a:xfrm>
            <a:off x="6607176" y="2632075"/>
            <a:ext cx="498475" cy="863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9" name="Straight Connector 9268"/>
          <p:cNvCxnSpPr/>
          <p:nvPr/>
        </p:nvCxnSpPr>
        <p:spPr bwMode="auto">
          <a:xfrm>
            <a:off x="7105651" y="3495675"/>
            <a:ext cx="250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1" name="Straight Connector 9270"/>
          <p:cNvCxnSpPr/>
          <p:nvPr/>
        </p:nvCxnSpPr>
        <p:spPr bwMode="auto">
          <a:xfrm>
            <a:off x="6994526" y="2470151"/>
            <a:ext cx="282575" cy="619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3" name="Straight Connector 9272"/>
          <p:cNvCxnSpPr/>
          <p:nvPr/>
        </p:nvCxnSpPr>
        <p:spPr bwMode="auto">
          <a:xfrm>
            <a:off x="7280275" y="3089275"/>
            <a:ext cx="298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5" name="Straight Connector 9274"/>
          <p:cNvCxnSpPr/>
          <p:nvPr/>
        </p:nvCxnSpPr>
        <p:spPr bwMode="auto">
          <a:xfrm>
            <a:off x="7013575" y="2339975"/>
            <a:ext cx="330200" cy="48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7" name="Straight Connector 9276"/>
          <p:cNvCxnSpPr/>
          <p:nvPr/>
        </p:nvCxnSpPr>
        <p:spPr bwMode="auto">
          <a:xfrm>
            <a:off x="7343775" y="2819400"/>
            <a:ext cx="228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9" name="Straight Connector 9278"/>
          <p:cNvCxnSpPr/>
          <p:nvPr/>
        </p:nvCxnSpPr>
        <p:spPr bwMode="auto">
          <a:xfrm>
            <a:off x="5695950" y="1539875"/>
            <a:ext cx="730250" cy="488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1" name="Straight Connector 9280"/>
          <p:cNvCxnSpPr/>
          <p:nvPr/>
        </p:nvCxnSpPr>
        <p:spPr bwMode="auto">
          <a:xfrm>
            <a:off x="5797550" y="1993900"/>
            <a:ext cx="628650" cy="38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3" name="Straight Connector 9282"/>
          <p:cNvCxnSpPr/>
          <p:nvPr/>
        </p:nvCxnSpPr>
        <p:spPr bwMode="auto">
          <a:xfrm flipV="1">
            <a:off x="5899150" y="2032001"/>
            <a:ext cx="527050" cy="288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5" name="Straight Connector 9284"/>
          <p:cNvCxnSpPr/>
          <p:nvPr/>
        </p:nvCxnSpPr>
        <p:spPr bwMode="auto">
          <a:xfrm>
            <a:off x="6423025" y="2025650"/>
            <a:ext cx="939800" cy="285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7" name="Straight Connector 9286"/>
          <p:cNvCxnSpPr/>
          <p:nvPr/>
        </p:nvCxnSpPr>
        <p:spPr bwMode="auto">
          <a:xfrm>
            <a:off x="7359650" y="2311400"/>
            <a:ext cx="209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9" name="Straight Connector 9288"/>
          <p:cNvCxnSpPr/>
          <p:nvPr/>
        </p:nvCxnSpPr>
        <p:spPr bwMode="auto">
          <a:xfrm flipH="1" flipV="1">
            <a:off x="5556250" y="1393826"/>
            <a:ext cx="76200" cy="777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1" name="Straight Connector 9290"/>
          <p:cNvCxnSpPr/>
          <p:nvPr/>
        </p:nvCxnSpPr>
        <p:spPr bwMode="auto">
          <a:xfrm flipV="1">
            <a:off x="5467351" y="1390651"/>
            <a:ext cx="85725" cy="428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3" name="Straight Connector 9292"/>
          <p:cNvCxnSpPr/>
          <p:nvPr/>
        </p:nvCxnSpPr>
        <p:spPr bwMode="auto">
          <a:xfrm flipV="1">
            <a:off x="5461001" y="1387476"/>
            <a:ext cx="92075" cy="142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5" name="Straight Connector 9294"/>
          <p:cNvCxnSpPr/>
          <p:nvPr/>
        </p:nvCxnSpPr>
        <p:spPr bwMode="auto">
          <a:xfrm>
            <a:off x="5549900" y="1384301"/>
            <a:ext cx="1784350" cy="422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7" name="Straight Connector 9296"/>
          <p:cNvCxnSpPr/>
          <p:nvPr/>
        </p:nvCxnSpPr>
        <p:spPr bwMode="auto">
          <a:xfrm>
            <a:off x="7331075" y="1806575"/>
            <a:ext cx="247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9" name="Straight Connector 9298"/>
          <p:cNvCxnSpPr/>
          <p:nvPr/>
        </p:nvCxnSpPr>
        <p:spPr bwMode="auto">
          <a:xfrm>
            <a:off x="6432550" y="1130300"/>
            <a:ext cx="1054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7635502" y="1402840"/>
            <a:ext cx="1459475" cy="2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Nasal cavity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1863352" y="1999741"/>
            <a:ext cx="1533899" cy="25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 err="1">
                <a:solidFill>
                  <a:srgbClr val="000000"/>
                </a:solidFill>
                <a:latin typeface="Arial Black"/>
                <a:cs typeface="Arial Black"/>
              </a:rPr>
              <a:t>Nasopharynx</a:t>
            </a:r>
            <a:endParaRPr lang="en-US" sz="16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1866527" y="3628515"/>
            <a:ext cx="1459475" cy="2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Oropharynx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1863352" y="4577840"/>
            <a:ext cx="1889498" cy="2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Laryngopharynx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901951" y="4533390"/>
            <a:ext cx="884600" cy="2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Larynx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1857002" y="5971665"/>
            <a:ext cx="327145" cy="2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2228477" y="5971666"/>
            <a:ext cx="5483598" cy="2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Detailed anatomy of the upper respiratory tract</a:t>
            </a: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879227" y="584200"/>
            <a:ext cx="1633679" cy="47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Cribriform plate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1650" dirty="0" err="1">
                <a:solidFill>
                  <a:srgbClr val="000000"/>
                </a:solidFill>
                <a:latin typeface="Arial"/>
                <a:cs typeface="Arial"/>
              </a:rPr>
              <a:t>ethmoid</a:t>
            </a: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bone</a:t>
            </a: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1866527" y="1098549"/>
            <a:ext cx="1756148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 err="1">
                <a:solidFill>
                  <a:srgbClr val="000000"/>
                </a:solidFill>
                <a:latin typeface="Arial"/>
                <a:cs typeface="Arial"/>
              </a:rPr>
              <a:t>Sphenoidal</a:t>
            </a: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sinus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869702" y="1409700"/>
            <a:ext cx="1518024" cy="4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Posterior nasal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aperture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7552951" y="990599"/>
            <a:ext cx="1372372" cy="22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Frontal sinus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853827" y="2270124"/>
            <a:ext cx="1894985" cy="2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Pharyngeal tonsil</a:t>
            </a: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1853827" y="2530474"/>
            <a:ext cx="1999508" cy="72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Opening of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sz="1650" dirty="0" err="1">
                <a:solidFill>
                  <a:srgbClr val="000000"/>
                </a:solidFill>
                <a:latin typeface="Arial"/>
                <a:cs typeface="Arial"/>
              </a:rPr>
              <a:t>pharyngotympanic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tube</a:t>
            </a: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1857001" y="3260724"/>
            <a:ext cx="724274" cy="24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Uvula</a:t>
            </a: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1860177" y="3902075"/>
            <a:ext cx="1563997" cy="2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Palatine tonsil</a:t>
            </a: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1860177" y="4152900"/>
            <a:ext cx="1563997" cy="2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Lingual tonsil</a:t>
            </a: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1876052" y="4987924"/>
            <a:ext cx="1233009" cy="24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1876052" y="5349874"/>
            <a:ext cx="867179" cy="22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Trachea</a:t>
            </a: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7629152" y="1666875"/>
            <a:ext cx="2644065" cy="5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Nasal conchae (superior,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middle and inferior)</a:t>
            </a: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7622802" y="2171700"/>
            <a:ext cx="2713746" cy="5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Nasal meatuses (superior,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middle, and inferior)</a:t>
            </a: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7625977" y="2676525"/>
            <a:ext cx="1633679" cy="2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Nasal vestibule</a:t>
            </a: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7625977" y="2933699"/>
            <a:ext cx="797497" cy="2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Nostril</a:t>
            </a: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7410076" y="3359149"/>
            <a:ext cx="1145906" cy="2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Hard palate</a:t>
            </a: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7406901" y="3613149"/>
            <a:ext cx="1145906" cy="2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Soft palate</a:t>
            </a: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7410077" y="3968749"/>
            <a:ext cx="749674" cy="27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Tongue</a:t>
            </a: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7406901" y="4397374"/>
            <a:ext cx="1145906" cy="29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Hyoid bone</a:t>
            </a: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5895602" y="4794250"/>
            <a:ext cx="1076224" cy="2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Epiglottis</a:t>
            </a: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5892427" y="5048249"/>
            <a:ext cx="1851398" cy="31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Thyroid cartilage</a:t>
            </a: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5892426" y="5311775"/>
            <a:ext cx="1111066" cy="2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Vocal fold</a:t>
            </a: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5892427" y="5578474"/>
            <a:ext cx="1773042" cy="24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Cricoid cartilage</a:t>
            </a:r>
          </a:p>
        </p:txBody>
      </p:sp>
    </p:spTree>
    <p:extLst>
      <p:ext uri="{BB962C8B-B14F-4D97-AF65-F5344CB8AC3E}">
        <p14:creationId xmlns:p14="http://schemas.microsoft.com/office/powerpoint/2010/main" val="34425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Organs of the Respiratory System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Nose</a:t>
            </a:r>
          </a:p>
          <a:p>
            <a:r>
              <a:rPr lang="en-US" altLang="en-US" smtClean="0"/>
              <a:t>Pharynx</a:t>
            </a:r>
          </a:p>
          <a:p>
            <a:r>
              <a:rPr lang="en-US" altLang="en-US" smtClean="0"/>
              <a:t>Larynx</a:t>
            </a:r>
          </a:p>
          <a:p>
            <a:r>
              <a:rPr lang="en-US" altLang="en-US" smtClean="0"/>
              <a:t>Trachea</a:t>
            </a:r>
          </a:p>
          <a:p>
            <a:r>
              <a:rPr lang="en-US" altLang="en-US" smtClean="0"/>
              <a:t>Bronchi</a:t>
            </a:r>
          </a:p>
          <a:p>
            <a:r>
              <a:rPr lang="en-US" altLang="en-US" smtClean="0"/>
              <a:t>Lungs—alveoli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58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Trachea (Windpipe)</a:t>
            </a:r>
          </a:p>
        </p:txBody>
      </p:sp>
      <p:sp>
        <p:nvSpPr>
          <p:cNvPr id="2355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4-inch-long tube that connects larynx with bronchi</a:t>
            </a:r>
          </a:p>
          <a:p>
            <a:r>
              <a:rPr lang="en-US" altLang="en-US" dirty="0" smtClean="0"/>
              <a:t>Walls are reinforced with C-shaped hyaline cartilage, which keeps the trachea </a:t>
            </a:r>
            <a:r>
              <a:rPr lang="en-US" altLang="en-US" dirty="0" smtClean="0"/>
              <a:t>open (patent)</a:t>
            </a:r>
            <a:endParaRPr lang="en-US" altLang="en-US" dirty="0" smtClean="0"/>
          </a:p>
          <a:p>
            <a:r>
              <a:rPr lang="en-US" altLang="en-US" dirty="0" smtClean="0"/>
              <a:t>Lined with ciliated mucosa</a:t>
            </a:r>
          </a:p>
          <a:p>
            <a:pPr lvl="1"/>
            <a:r>
              <a:rPr lang="en-US" altLang="en-US" dirty="0" smtClean="0"/>
              <a:t>Cilia beat continuously in the opposite direction of incoming air</a:t>
            </a:r>
          </a:p>
          <a:p>
            <a:pPr lvl="1"/>
            <a:r>
              <a:rPr lang="en-US" altLang="en-US" dirty="0" smtClean="0"/>
              <a:t>Expel mucus loaded with dust and other debris away from lungs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84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3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64" y="545592"/>
            <a:ext cx="7357872" cy="57668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44639" y="0"/>
            <a:ext cx="5648325" cy="304800"/>
          </a:xfr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13.3a Structural relationship of the trachea and esophagus.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879851" y="3228975"/>
            <a:ext cx="244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4124325" y="2143126"/>
            <a:ext cx="1003300" cy="1089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990975" y="3813175"/>
            <a:ext cx="273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264025" y="2647951"/>
            <a:ext cx="1422400" cy="1165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7112000" y="1790700"/>
            <a:ext cx="831850" cy="1193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7940675" y="1787525"/>
            <a:ext cx="120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7432676" y="3257551"/>
            <a:ext cx="434975" cy="663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864476" y="3257550"/>
            <a:ext cx="200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Left Bracket 19"/>
          <p:cNvSpPr/>
          <p:nvPr/>
        </p:nvSpPr>
        <p:spPr bwMode="auto">
          <a:xfrm rot="5400000">
            <a:off x="7392821" y="3906671"/>
            <a:ext cx="85725" cy="127335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7439026" y="3692526"/>
            <a:ext cx="536575" cy="473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7975600" y="3692525"/>
            <a:ext cx="146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7445376" y="4743450"/>
            <a:ext cx="593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7340601" y="5067301"/>
            <a:ext cx="454025" cy="365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7791450" y="5432425"/>
            <a:ext cx="266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489202" y="812800"/>
            <a:ext cx="1152899" cy="3175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</a:rPr>
              <a:t>Posterior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540001" y="3695699"/>
            <a:ext cx="1224088" cy="5514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</a:rPr>
              <a:t>Lumen of</a:t>
            </a:r>
          </a:p>
          <a:p>
            <a:pPr algn="l" eaLnBrk="0" hangingPunct="0"/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</a:rPr>
              <a:t>trachea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565401" y="5613399"/>
            <a:ext cx="1046116" cy="3007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</a:rPr>
              <a:t>Anterior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453901" y="3060700"/>
            <a:ext cx="1384264" cy="3175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8177894" y="3526692"/>
            <a:ext cx="1544439" cy="8355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Seromucous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eaLnBrk="0" hangingPunct="0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gland in</a:t>
            </a:r>
          </a:p>
          <a:p>
            <a:pPr algn="l" eaLnBrk="0" hangingPunct="0"/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submucosa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8105402" y="1638299"/>
            <a:ext cx="1099507" cy="3007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>
                <a:solidFill>
                  <a:srgbClr val="000000"/>
                </a:solidFill>
                <a:latin typeface="Arial Black"/>
                <a:cs typeface="Arial Black"/>
              </a:rPr>
              <a:t>Mucosa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466601" y="3644899"/>
            <a:ext cx="1455453" cy="56815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err="1">
                <a:solidFill>
                  <a:srgbClr val="000000"/>
                </a:solidFill>
                <a:latin typeface="Arial Black"/>
                <a:cs typeface="Arial Black"/>
              </a:rPr>
              <a:t>Trachealis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  <a:p>
            <a:pPr algn="l" eaLnBrk="0" hangingPunct="0"/>
            <a:r>
              <a:rPr lang="en-US" sz="2000" b="0" dirty="0">
                <a:solidFill>
                  <a:srgbClr val="000000"/>
                </a:solidFill>
                <a:latin typeface="Arial Black"/>
                <a:cs typeface="Arial Black"/>
              </a:rPr>
              <a:t>muscle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8107144" y="3074639"/>
            <a:ext cx="1580034" cy="3342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err="1">
                <a:solidFill>
                  <a:srgbClr val="000000"/>
                </a:solidFill>
                <a:latin typeface="Arial Black"/>
                <a:cs typeface="Arial Black"/>
              </a:rPr>
              <a:t>Submucosa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8102191" y="4561894"/>
            <a:ext cx="1313075" cy="58486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>
                <a:solidFill>
                  <a:srgbClr val="000000"/>
                </a:solidFill>
                <a:latin typeface="Arial Black"/>
                <a:cs typeface="Arial Black"/>
              </a:rPr>
              <a:t>Hyaline</a:t>
            </a:r>
          </a:p>
          <a:p>
            <a:pPr algn="l" eaLnBrk="0" hangingPunct="0"/>
            <a:r>
              <a:rPr lang="en-US" sz="2000" b="0" dirty="0">
                <a:solidFill>
                  <a:srgbClr val="000000"/>
                </a:solidFill>
                <a:latin typeface="Arial Black"/>
                <a:cs typeface="Arial Black"/>
              </a:rPr>
              <a:t>cartilage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8114643" y="5268879"/>
            <a:ext cx="1437656" cy="3007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>
                <a:solidFill>
                  <a:srgbClr val="000000"/>
                </a:solidFill>
                <a:latin typeface="Arial Black"/>
                <a:cs typeface="Arial Black"/>
              </a:rPr>
              <a:t>Adventitia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467369" y="5954125"/>
            <a:ext cx="364029" cy="3217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7035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3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0" y="210312"/>
            <a:ext cx="5273040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44639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13.3b Structural relationship of the trachea and esophagus.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507376" y="6227825"/>
            <a:ext cx="419747" cy="39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b="0" dirty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18118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 (Primary) Bronchi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Formed by division of the trachea</a:t>
            </a:r>
          </a:p>
          <a:p>
            <a:r>
              <a:rPr lang="en-US" altLang="en-US" smtClean="0"/>
              <a:t>Each bronchus enters the lung at the hilum (medial depression)</a:t>
            </a:r>
          </a:p>
          <a:p>
            <a:r>
              <a:rPr lang="en-US" altLang="en-US" smtClean="0"/>
              <a:t>Right bronchus is wider, shorter, and straighter than left</a:t>
            </a:r>
          </a:p>
          <a:p>
            <a:r>
              <a:rPr lang="en-US" altLang="en-US" smtClean="0"/>
              <a:t>Bronchi subdivide into smaller and smaller branches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70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3_01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210312"/>
            <a:ext cx="8168640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44639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13.1 The major respiratory organs shown in relation to surrounding structures.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933327" y="1599691"/>
            <a:ext cx="1347708" cy="33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Nasal cavity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4309533" y="1765300"/>
            <a:ext cx="4233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4262967" y="1909233"/>
            <a:ext cx="419100" cy="309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733801" y="2218267"/>
            <a:ext cx="5291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784601" y="2734733"/>
            <a:ext cx="17949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380568" y="1938867"/>
            <a:ext cx="14689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5643034" y="2201333"/>
            <a:ext cx="12149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2984500" y="3556000"/>
            <a:ext cx="2959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>
            <a:off x="3310467" y="4030133"/>
            <a:ext cx="17356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 flipV="1">
            <a:off x="5046133" y="4013201"/>
            <a:ext cx="829734" cy="169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>
            <a:off x="3242734" y="5008033"/>
            <a:ext cx="19134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>
            <a:off x="6913034" y="5431366"/>
            <a:ext cx="19769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>
            <a:off x="7035801" y="4711700"/>
            <a:ext cx="1841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 flipV="1">
            <a:off x="6079067" y="3780368"/>
            <a:ext cx="1481666" cy="258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>
            <a:off x="7556500" y="3776133"/>
            <a:ext cx="1333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946027" y="2066416"/>
            <a:ext cx="733798" cy="2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Nostril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961902" y="2583941"/>
            <a:ext cx="733798" cy="2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Larynx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047502" y="3399916"/>
            <a:ext cx="898898" cy="2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Trachea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050677" y="3869816"/>
            <a:ext cx="1203698" cy="84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Right main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(primary)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bronchus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050677" y="4850891"/>
            <a:ext cx="1178298" cy="2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Right lung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8930902" y="5292216"/>
            <a:ext cx="1219574" cy="2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Diaphragm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8934077" y="3628516"/>
            <a:ext cx="1102098" cy="80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Left main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(primary)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bronchus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8930711" y="4564941"/>
            <a:ext cx="1013198" cy="32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Left lung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902077" y="1777491"/>
            <a:ext cx="1178298" cy="2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Oral cavity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905252" y="2066416"/>
            <a:ext cx="936998" cy="2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Pharynx</a:t>
            </a:r>
          </a:p>
        </p:txBody>
      </p:sp>
    </p:spTree>
    <p:extLst>
      <p:ext uri="{BB962C8B-B14F-4D97-AF65-F5344CB8AC3E}">
        <p14:creationId xmlns:p14="http://schemas.microsoft.com/office/powerpoint/2010/main" val="25031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Lungs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Occupy most of the thoracic cavity</a:t>
            </a:r>
          </a:p>
          <a:p>
            <a:pPr lvl="1"/>
            <a:r>
              <a:rPr lang="en-US" altLang="en-US" dirty="0" smtClean="0"/>
              <a:t>Heart occupies central portion called </a:t>
            </a:r>
            <a:r>
              <a:rPr lang="en-US" altLang="en-US" i="1" dirty="0" smtClean="0"/>
              <a:t>mediastinum</a:t>
            </a:r>
          </a:p>
          <a:p>
            <a:r>
              <a:rPr lang="en-US" altLang="en-US" dirty="0" smtClean="0"/>
              <a:t>Apex is near the clavicle (superior portion)</a:t>
            </a:r>
          </a:p>
          <a:p>
            <a:r>
              <a:rPr lang="en-US" altLang="en-US" dirty="0" smtClean="0"/>
              <a:t>Base rests on the diaphragm (inferior portion)</a:t>
            </a:r>
          </a:p>
          <a:p>
            <a:r>
              <a:rPr lang="en-US" altLang="en-US" dirty="0" smtClean="0"/>
              <a:t>Each lung is divided into lobes by fissures</a:t>
            </a:r>
          </a:p>
          <a:p>
            <a:pPr lvl="1"/>
            <a:r>
              <a:rPr lang="en-US" altLang="en-US" dirty="0" smtClean="0"/>
              <a:t>Left lung—two lobes</a:t>
            </a:r>
          </a:p>
          <a:p>
            <a:pPr lvl="1"/>
            <a:r>
              <a:rPr lang="en-US" altLang="en-US" dirty="0" smtClean="0"/>
              <a:t>Right lung—three lobes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04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Coverings of the Lungs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Serosa covers the outer surface of the lungs</a:t>
            </a:r>
          </a:p>
          <a:p>
            <a:pPr lvl="1"/>
            <a:r>
              <a:rPr lang="en-US" altLang="en-US" smtClean="0"/>
              <a:t>Pulmonary (visceral) pleura covers the lung surface</a:t>
            </a:r>
          </a:p>
          <a:p>
            <a:pPr lvl="1"/>
            <a:r>
              <a:rPr lang="en-US" altLang="en-US" smtClean="0"/>
              <a:t>Parietal pleura lines the walls of the thoracic cavity</a:t>
            </a:r>
          </a:p>
          <a:p>
            <a:r>
              <a:rPr lang="en-US" altLang="en-US" smtClean="0"/>
              <a:t>Pleural fluid fills the area between layers to allow gliding and decrease friction during breathing</a:t>
            </a:r>
          </a:p>
          <a:p>
            <a:r>
              <a:rPr lang="en-US" altLang="en-US" smtClean="0"/>
              <a:t>Pleural space (between the layers) is more of a potential space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36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4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664464"/>
            <a:ext cx="8546592" cy="55290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44639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13.4a Anatomical relationships of organs in the thoracic cavity.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802641" y="1994089"/>
            <a:ext cx="2551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5051425" y="1993900"/>
            <a:ext cx="611534" cy="8117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803775" y="233045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956175" y="2330451"/>
            <a:ext cx="660400" cy="815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149601" y="2701925"/>
            <a:ext cx="485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629025" y="2701925"/>
            <a:ext cx="1746250" cy="222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3790951" y="3063875"/>
            <a:ext cx="333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4121150" y="3060700"/>
            <a:ext cx="1085850" cy="361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3657600" y="3403600"/>
            <a:ext cx="330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3984625" y="3400426"/>
            <a:ext cx="996950" cy="346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3644900" y="3740150"/>
            <a:ext cx="285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>
            <a:off x="3927476" y="3740150"/>
            <a:ext cx="1184275" cy="234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3406776" y="4022725"/>
            <a:ext cx="333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>
            <a:off x="3736975" y="4019550"/>
            <a:ext cx="1250950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>
            <a:off x="3667126" y="4318000"/>
            <a:ext cx="968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>
            <a:off x="4635500" y="4318000"/>
            <a:ext cx="298450" cy="25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>
            <a:off x="2463800" y="4629150"/>
            <a:ext cx="2184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 flipV="1">
            <a:off x="4645026" y="4079876"/>
            <a:ext cx="1076325" cy="549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>
            <a:off x="2978151" y="5340350"/>
            <a:ext cx="2378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6" name="Straight Connector 9235"/>
          <p:cNvCxnSpPr/>
          <p:nvPr/>
        </p:nvCxnSpPr>
        <p:spPr bwMode="auto">
          <a:xfrm flipV="1">
            <a:off x="5359400" y="4324351"/>
            <a:ext cx="488950" cy="1019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8" name="Straight Connector 9237"/>
          <p:cNvCxnSpPr/>
          <p:nvPr/>
        </p:nvCxnSpPr>
        <p:spPr bwMode="auto">
          <a:xfrm>
            <a:off x="3171826" y="5632450"/>
            <a:ext cx="23971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Straight Connector 9240"/>
          <p:cNvCxnSpPr/>
          <p:nvPr/>
        </p:nvCxnSpPr>
        <p:spPr bwMode="auto">
          <a:xfrm flipV="1">
            <a:off x="5568950" y="4327525"/>
            <a:ext cx="603250" cy="1308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Straight Connector 9242"/>
          <p:cNvCxnSpPr/>
          <p:nvPr/>
        </p:nvCxnSpPr>
        <p:spPr bwMode="auto">
          <a:xfrm flipV="1">
            <a:off x="6397626" y="3946525"/>
            <a:ext cx="1108075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5" name="Straight Connector 9244"/>
          <p:cNvCxnSpPr/>
          <p:nvPr/>
        </p:nvCxnSpPr>
        <p:spPr bwMode="auto">
          <a:xfrm>
            <a:off x="7505701" y="3943350"/>
            <a:ext cx="149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7" name="Straight Connector 9246"/>
          <p:cNvCxnSpPr/>
          <p:nvPr/>
        </p:nvCxnSpPr>
        <p:spPr bwMode="auto">
          <a:xfrm flipV="1">
            <a:off x="6296025" y="3495675"/>
            <a:ext cx="1212850" cy="431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0" name="Straight Connector 9249"/>
          <p:cNvCxnSpPr/>
          <p:nvPr/>
        </p:nvCxnSpPr>
        <p:spPr bwMode="auto">
          <a:xfrm>
            <a:off x="7505701" y="3492500"/>
            <a:ext cx="142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2" name="Straight Connector 9251"/>
          <p:cNvCxnSpPr/>
          <p:nvPr/>
        </p:nvCxnSpPr>
        <p:spPr bwMode="auto">
          <a:xfrm flipV="1">
            <a:off x="6343651" y="3035300"/>
            <a:ext cx="1158875" cy="552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4" name="Straight Connector 9253"/>
          <p:cNvCxnSpPr/>
          <p:nvPr/>
        </p:nvCxnSpPr>
        <p:spPr bwMode="auto">
          <a:xfrm>
            <a:off x="7496175" y="3032125"/>
            <a:ext cx="158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6" name="Straight Connector 9255"/>
          <p:cNvCxnSpPr/>
          <p:nvPr/>
        </p:nvCxnSpPr>
        <p:spPr bwMode="auto">
          <a:xfrm>
            <a:off x="7769226" y="2178050"/>
            <a:ext cx="708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8" name="Straight Connector 9257"/>
          <p:cNvCxnSpPr/>
          <p:nvPr/>
        </p:nvCxnSpPr>
        <p:spPr bwMode="auto">
          <a:xfrm flipV="1">
            <a:off x="7740651" y="1920875"/>
            <a:ext cx="434975" cy="50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0" name="Straight Connector 9259"/>
          <p:cNvCxnSpPr/>
          <p:nvPr/>
        </p:nvCxnSpPr>
        <p:spPr bwMode="auto">
          <a:xfrm>
            <a:off x="8172450" y="1920875"/>
            <a:ext cx="311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2" name="Straight Connector 9261"/>
          <p:cNvCxnSpPr/>
          <p:nvPr/>
        </p:nvCxnSpPr>
        <p:spPr bwMode="auto">
          <a:xfrm flipV="1">
            <a:off x="7686676" y="1628776"/>
            <a:ext cx="485775" cy="174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4" name="Straight Connector 9263"/>
          <p:cNvCxnSpPr/>
          <p:nvPr/>
        </p:nvCxnSpPr>
        <p:spPr bwMode="auto">
          <a:xfrm>
            <a:off x="8169275" y="1628775"/>
            <a:ext cx="311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6" name="Straight Connector 9265"/>
          <p:cNvCxnSpPr/>
          <p:nvPr/>
        </p:nvCxnSpPr>
        <p:spPr bwMode="auto">
          <a:xfrm flipV="1">
            <a:off x="7867651" y="1336675"/>
            <a:ext cx="307975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8" name="Straight Connector 9267"/>
          <p:cNvCxnSpPr/>
          <p:nvPr/>
        </p:nvCxnSpPr>
        <p:spPr bwMode="auto">
          <a:xfrm>
            <a:off x="8172451" y="1333500"/>
            <a:ext cx="3143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0" name="Straight Connector 9269"/>
          <p:cNvCxnSpPr/>
          <p:nvPr/>
        </p:nvCxnSpPr>
        <p:spPr bwMode="auto">
          <a:xfrm flipV="1">
            <a:off x="7575550" y="990600"/>
            <a:ext cx="558800" cy="266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2" name="Straight Connector 9271"/>
          <p:cNvCxnSpPr/>
          <p:nvPr/>
        </p:nvCxnSpPr>
        <p:spPr bwMode="auto">
          <a:xfrm>
            <a:off x="8128001" y="987425"/>
            <a:ext cx="3651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994608" y="1854744"/>
            <a:ext cx="791660" cy="24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Trachea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91432" y="2195977"/>
            <a:ext cx="791660" cy="24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Thymus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855190" y="2557316"/>
            <a:ext cx="1277989" cy="24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Apex of lung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1862596" y="2918656"/>
            <a:ext cx="1908168" cy="24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Right superior lobe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1862598" y="3261195"/>
            <a:ext cx="1771174" cy="23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Horizontal fissure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1862347" y="3591844"/>
            <a:ext cx="1771174" cy="2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Right middle lobe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1862349" y="3887005"/>
            <a:ext cx="1551983" cy="2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Oblique fissure</a:t>
            </a: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1862346" y="4183473"/>
            <a:ext cx="1791722" cy="24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Right inferior lobe</a:t>
            </a: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1862347" y="4477328"/>
            <a:ext cx="1997217" cy="76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Heart</a:t>
            </a:r>
          </a:p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(in pericardial cavity</a:t>
            </a:r>
          </a:p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of mediastinum)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859420" y="5204488"/>
            <a:ext cx="1079354" cy="26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Diaphragm</a:t>
            </a: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1859172" y="5482718"/>
            <a:ext cx="1250597" cy="26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Base of lung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7140200" y="1909286"/>
            <a:ext cx="517671" cy="27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Lung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8528873" y="864176"/>
            <a:ext cx="1839674" cy="2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Intercostal muscle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8532050" y="1187665"/>
            <a:ext cx="325882" cy="2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Rib</a:t>
            </a: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8532047" y="1500819"/>
            <a:ext cx="1456088" cy="24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Parietal pleura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8525946" y="1781973"/>
            <a:ext cx="1387594" cy="2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Pleural cavity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8532050" y="2044823"/>
            <a:ext cx="1456088" cy="24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Visceral pleura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7687613" y="2910196"/>
            <a:ext cx="1743777" cy="24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Left superior lobe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7686553" y="3379799"/>
            <a:ext cx="1517739" cy="24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Oblique fissure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7687612" y="3818961"/>
            <a:ext cx="1613636" cy="2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Left inferior lobe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1860164" y="5894839"/>
            <a:ext cx="297108" cy="28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2227414" y="5895133"/>
            <a:ext cx="6213215" cy="25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 Black"/>
                <a:cs typeface="Arial Black"/>
              </a:rPr>
              <a:t>Anterior view.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The lungs flank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mediastinal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structures laterally.</a:t>
            </a:r>
          </a:p>
        </p:txBody>
      </p:sp>
    </p:spTree>
    <p:extLst>
      <p:ext uri="{BB962C8B-B14F-4D97-AF65-F5344CB8AC3E}">
        <p14:creationId xmlns:p14="http://schemas.microsoft.com/office/powerpoint/2010/main" val="11603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4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886968"/>
            <a:ext cx="8546592" cy="508406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44639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13.4b Anatomical relationships of organs in the thoracic cavity.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879976" y="2038350"/>
            <a:ext cx="257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5137150" y="2038351"/>
            <a:ext cx="298450" cy="504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921001" y="2790825"/>
            <a:ext cx="955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292475" y="3152775"/>
            <a:ext cx="285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333750" y="3508375"/>
            <a:ext cx="279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209925" y="3879850"/>
            <a:ext cx="419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27350" y="4654550"/>
            <a:ext cx="1447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368800" y="4251326"/>
            <a:ext cx="508000" cy="403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4371976" y="4448176"/>
            <a:ext cx="663575" cy="2063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2724150" y="5210175"/>
            <a:ext cx="2787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6111875" y="5095875"/>
            <a:ext cx="1930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5953126" y="4813300"/>
            <a:ext cx="2085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857875" y="4314825"/>
            <a:ext cx="374650" cy="165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>
            <a:off x="6229351" y="4479925"/>
            <a:ext cx="1806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>
            <a:off x="7734301" y="4149725"/>
            <a:ext cx="307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>
            <a:off x="7534275" y="3765550"/>
            <a:ext cx="50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 flipV="1">
            <a:off x="6384926" y="3213100"/>
            <a:ext cx="1438275" cy="374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>
            <a:off x="7820026" y="3213100"/>
            <a:ext cx="161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 flipV="1">
            <a:off x="6346825" y="2968625"/>
            <a:ext cx="1473200" cy="469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>
            <a:off x="7813675" y="2965450"/>
            <a:ext cx="165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 flipV="1">
            <a:off x="6334125" y="2711450"/>
            <a:ext cx="1492250" cy="552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Straight Connector 9233"/>
          <p:cNvCxnSpPr/>
          <p:nvPr/>
        </p:nvCxnSpPr>
        <p:spPr bwMode="auto">
          <a:xfrm>
            <a:off x="7823201" y="2708275"/>
            <a:ext cx="155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6" name="Straight Connector 9235"/>
          <p:cNvCxnSpPr/>
          <p:nvPr/>
        </p:nvCxnSpPr>
        <p:spPr bwMode="auto">
          <a:xfrm flipV="1">
            <a:off x="6245225" y="2432050"/>
            <a:ext cx="1593850" cy="781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8" name="Straight Connector 9237"/>
          <p:cNvCxnSpPr/>
          <p:nvPr/>
        </p:nvCxnSpPr>
        <p:spPr bwMode="auto">
          <a:xfrm>
            <a:off x="7839075" y="2428875"/>
            <a:ext cx="158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0" name="Straight Connector 9239"/>
          <p:cNvCxnSpPr/>
          <p:nvPr/>
        </p:nvCxnSpPr>
        <p:spPr bwMode="auto">
          <a:xfrm flipV="1">
            <a:off x="5743575" y="1873250"/>
            <a:ext cx="996950" cy="1327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2" name="Straight Connector 9241"/>
          <p:cNvCxnSpPr/>
          <p:nvPr/>
        </p:nvCxnSpPr>
        <p:spPr bwMode="auto">
          <a:xfrm>
            <a:off x="6734175" y="1870075"/>
            <a:ext cx="463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Arc 58"/>
          <p:cNvSpPr/>
          <p:nvPr/>
        </p:nvSpPr>
        <p:spPr bwMode="auto">
          <a:xfrm>
            <a:off x="6178549" y="3219451"/>
            <a:ext cx="114301" cy="390525"/>
          </a:xfrm>
          <a:prstGeom prst="arc">
            <a:avLst>
              <a:gd name="adj1" fmla="val 14906949"/>
              <a:gd name="adj2" fmla="val 641847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0" name="Arc 59"/>
          <p:cNvSpPr/>
          <p:nvPr/>
        </p:nvSpPr>
        <p:spPr bwMode="auto">
          <a:xfrm>
            <a:off x="6178549" y="3219451"/>
            <a:ext cx="114301" cy="390525"/>
          </a:xfrm>
          <a:prstGeom prst="arc">
            <a:avLst>
              <a:gd name="adj1" fmla="val 11083987"/>
              <a:gd name="adj2" fmla="val 1407108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1" name="Arc 60"/>
          <p:cNvSpPr/>
          <p:nvPr/>
        </p:nvSpPr>
        <p:spPr bwMode="auto">
          <a:xfrm>
            <a:off x="6178549" y="3219451"/>
            <a:ext cx="114301" cy="390525"/>
          </a:xfrm>
          <a:prstGeom prst="arc">
            <a:avLst>
              <a:gd name="adj1" fmla="val 7183792"/>
              <a:gd name="adj2" fmla="val 949700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855364" y="5676105"/>
            <a:ext cx="304105" cy="26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216019" y="5673967"/>
            <a:ext cx="6872125" cy="23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 Black"/>
                <a:cs typeface="Arial Black"/>
              </a:rPr>
              <a:t>Transverse section through the thorax, viewed from above.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860720" y="5057819"/>
            <a:ext cx="865105" cy="2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Sternum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860718" y="4518861"/>
            <a:ext cx="1222668" cy="4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Pericardial</a:t>
            </a:r>
          </a:p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membranes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860716" y="3737162"/>
            <a:ext cx="1375159" cy="25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Pleural cavity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1860716" y="3352787"/>
            <a:ext cx="1511875" cy="25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Visceral pleura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1860718" y="3002840"/>
            <a:ext cx="1431382" cy="24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Parietal pleura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860718" y="2646546"/>
            <a:ext cx="1064920" cy="26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Right lung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026033" y="1886576"/>
            <a:ext cx="859846" cy="2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Vertebra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337137" y="1751540"/>
            <a:ext cx="943977" cy="2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Posterior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7216013" y="1742013"/>
            <a:ext cx="2684473" cy="49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</a:p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(in posterior mediastinum)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8038474" y="2299775"/>
            <a:ext cx="2437332" cy="2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 Black"/>
                <a:cs typeface="Arial Black"/>
              </a:rPr>
              <a:t>Root of lung at hilum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8034304" y="2583542"/>
            <a:ext cx="2100803" cy="2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80975" indent="-180975" eaLnBrk="0" hangingPunct="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Left main bronchus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8031876" y="2838486"/>
            <a:ext cx="2263809" cy="2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80975" indent="-180975" eaLnBrk="0" hangingPunct="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Left pulmonary artery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8031628" y="3094422"/>
            <a:ext cx="2163901" cy="2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80975" indent="-180975" eaLnBrk="0" hangingPunct="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Left pulmonary vein</a:t>
            </a: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8085601" y="3633381"/>
            <a:ext cx="886134" cy="2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Left lung</a:t>
            </a: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8091953" y="4011407"/>
            <a:ext cx="1343606" cy="23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Thoracic wall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8082428" y="4348653"/>
            <a:ext cx="1743236" cy="23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Pulmonary trunk</a:t>
            </a: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8082425" y="4679795"/>
            <a:ext cx="2295356" cy="25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Heart (in mediastinum)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8095127" y="4960140"/>
            <a:ext cx="2179676" cy="24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Anterior mediastinum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384267" y="5335238"/>
            <a:ext cx="849326" cy="24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Anterior</a:t>
            </a:r>
          </a:p>
        </p:txBody>
      </p:sp>
    </p:spTree>
    <p:extLst>
      <p:ext uri="{BB962C8B-B14F-4D97-AF65-F5344CB8AC3E}">
        <p14:creationId xmlns:p14="http://schemas.microsoft.com/office/powerpoint/2010/main" val="2717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Bronchial (Respiratory) Tree Divisions</a:t>
            </a:r>
          </a:p>
        </p:txBody>
      </p:sp>
      <p:sp>
        <p:nvSpPr>
          <p:cNvPr id="3277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All but the smallest of these passageways have reinforcing cartilage in their walls</a:t>
            </a:r>
          </a:p>
          <a:p>
            <a:r>
              <a:rPr lang="en-US" altLang="en-US" smtClean="0"/>
              <a:t>Conduits to and from the respiratory zone</a:t>
            </a:r>
          </a:p>
          <a:p>
            <a:pPr lvl="1"/>
            <a:r>
              <a:rPr lang="en-US" altLang="en-US" smtClean="0"/>
              <a:t>Primary bronchi</a:t>
            </a:r>
          </a:p>
          <a:p>
            <a:pPr lvl="1"/>
            <a:r>
              <a:rPr lang="en-US" altLang="en-US" smtClean="0"/>
              <a:t>Secondary bronchi</a:t>
            </a:r>
          </a:p>
          <a:p>
            <a:pPr lvl="1"/>
            <a:r>
              <a:rPr lang="en-US" altLang="en-US" smtClean="0"/>
              <a:t>Tertiary bronchi</a:t>
            </a:r>
          </a:p>
          <a:p>
            <a:pPr lvl="1"/>
            <a:r>
              <a:rPr lang="en-US" altLang="en-US" smtClean="0"/>
              <a:t>Bronchioles</a:t>
            </a:r>
          </a:p>
          <a:p>
            <a:pPr lvl="1"/>
            <a:r>
              <a:rPr lang="en-US" altLang="en-US" smtClean="0"/>
              <a:t>Terminal bronchioles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39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3_01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210312"/>
            <a:ext cx="8168640" cy="6437376"/>
          </a:xfrm>
          <a:prstGeom prst="rect">
            <a:avLst/>
          </a:prstGeom>
        </p:spPr>
      </p:pic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933327" y="1599691"/>
            <a:ext cx="1347708" cy="33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Nasal cavity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4309533" y="1765300"/>
            <a:ext cx="4233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4262967" y="1909233"/>
            <a:ext cx="419100" cy="309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733801" y="2218267"/>
            <a:ext cx="5291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784601" y="2734733"/>
            <a:ext cx="17949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380568" y="1938867"/>
            <a:ext cx="14689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5643034" y="2201333"/>
            <a:ext cx="12149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2984500" y="3556000"/>
            <a:ext cx="2959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>
            <a:off x="3310467" y="4030133"/>
            <a:ext cx="17356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 flipV="1">
            <a:off x="5046133" y="4013201"/>
            <a:ext cx="829734" cy="169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>
            <a:off x="3242734" y="5008033"/>
            <a:ext cx="19134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>
            <a:off x="6913034" y="5431366"/>
            <a:ext cx="19769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>
            <a:off x="7035801" y="4711700"/>
            <a:ext cx="1841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 flipV="1">
            <a:off x="6079067" y="3780368"/>
            <a:ext cx="1481666" cy="258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>
            <a:off x="7556500" y="3776133"/>
            <a:ext cx="1333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946027" y="2066416"/>
            <a:ext cx="733798" cy="2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Nostril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961902" y="2583941"/>
            <a:ext cx="733798" cy="2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Larynx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047502" y="3399916"/>
            <a:ext cx="898898" cy="2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Trachea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050677" y="3869816"/>
            <a:ext cx="1203698" cy="84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Right main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(primary)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bronchus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050677" y="4850891"/>
            <a:ext cx="1178298" cy="2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Right lung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8930902" y="5292216"/>
            <a:ext cx="1219574" cy="2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Diaphragm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8934077" y="3628516"/>
            <a:ext cx="1102098" cy="80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Left main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(primary)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bronchus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8930711" y="4564941"/>
            <a:ext cx="1013198" cy="32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Left lung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902077" y="1777491"/>
            <a:ext cx="1178298" cy="2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Oral cavity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905252" y="2066416"/>
            <a:ext cx="936998" cy="2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Pharynx</a:t>
            </a:r>
          </a:p>
        </p:txBody>
      </p:sp>
    </p:spTree>
    <p:extLst>
      <p:ext uri="{BB962C8B-B14F-4D97-AF65-F5344CB8AC3E}">
        <p14:creationId xmlns:p14="http://schemas.microsoft.com/office/powerpoint/2010/main" val="42705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Respiratory Zone Structures</a:t>
            </a:r>
            <a:endParaRPr lang="en-US" altLang="en-US" dirty="0" smtClean="0"/>
          </a:p>
        </p:txBody>
      </p:sp>
      <p:sp>
        <p:nvSpPr>
          <p:cNvPr id="3379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Respiratory bronchioles</a:t>
            </a:r>
          </a:p>
          <a:p>
            <a:r>
              <a:rPr lang="en-US" altLang="en-US" smtClean="0"/>
              <a:t>Alveolar ducts</a:t>
            </a:r>
          </a:p>
          <a:p>
            <a:r>
              <a:rPr lang="en-US" altLang="en-US" smtClean="0"/>
              <a:t>Alveolar sacs</a:t>
            </a:r>
          </a:p>
          <a:p>
            <a:r>
              <a:rPr lang="en-US" altLang="en-US" smtClean="0"/>
              <a:t>Alveoli (air sacs)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61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5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1706880"/>
            <a:ext cx="8546592" cy="34442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44639" y="0"/>
            <a:ext cx="5648325" cy="304800"/>
          </a:xfr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13.5a Respiratory zone structures.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432551" y="2060575"/>
            <a:ext cx="206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638925" y="2060576"/>
            <a:ext cx="603250" cy="631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5381626" y="3187700"/>
            <a:ext cx="1177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5610226" y="3187700"/>
            <a:ext cx="1006475" cy="615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4391026" y="3879850"/>
            <a:ext cx="727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3"/>
          <p:cNvSpPr/>
          <p:nvPr/>
        </p:nvSpPr>
        <p:spPr bwMode="auto">
          <a:xfrm>
            <a:off x="8077201" y="3644901"/>
            <a:ext cx="1279524" cy="1279524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6" name="Straight Connector 15"/>
          <p:cNvCxnSpPr>
            <a:endCxn id="14" idx="6"/>
          </p:cNvCxnSpPr>
          <p:nvPr/>
        </p:nvCxnSpPr>
        <p:spPr bwMode="auto">
          <a:xfrm flipH="1">
            <a:off x="9344026" y="4184650"/>
            <a:ext cx="180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8026400" y="3187701"/>
            <a:ext cx="527050" cy="828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8550275" y="3184525"/>
            <a:ext cx="400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7883526" y="1914526"/>
            <a:ext cx="885825" cy="225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8039101" y="2139950"/>
            <a:ext cx="904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8321676" y="2136776"/>
            <a:ext cx="441325" cy="695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172294" y="1933240"/>
            <a:ext cx="1241207" cy="2088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Alveolar duct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287833" y="3055338"/>
            <a:ext cx="1112787" cy="44818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Respiratory</a:t>
            </a:r>
          </a:p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bronchioles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567726" y="3749805"/>
            <a:ext cx="1002635" cy="45900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Terminal</a:t>
            </a:r>
          </a:p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bronchiole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59762" y="4665847"/>
            <a:ext cx="294949" cy="24596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204593" y="4666656"/>
            <a:ext cx="4167237" cy="50495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Diagrammatic view of respiratory</a:t>
            </a:r>
          </a:p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bronchioles, alveolar ducts, and alveoli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8999165" y="2020206"/>
            <a:ext cx="661302" cy="22769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Alveoli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8992005" y="3066105"/>
            <a:ext cx="1265361" cy="2104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Alveolar duct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9577141" y="4060396"/>
            <a:ext cx="800054" cy="45548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Alveolar</a:t>
            </a:r>
          </a:p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sac</a:t>
            </a:r>
          </a:p>
        </p:txBody>
      </p:sp>
    </p:spTree>
    <p:extLst>
      <p:ext uri="{BB962C8B-B14F-4D97-AF65-F5344CB8AC3E}">
        <p14:creationId xmlns:p14="http://schemas.microsoft.com/office/powerpoint/2010/main" val="25682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5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1399032"/>
            <a:ext cx="8546592" cy="405993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44639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13.5b Respiratory zone structures.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4733926" y="2076451"/>
            <a:ext cx="1520825" cy="854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251576" y="2073275"/>
            <a:ext cx="174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5638801" y="3797301"/>
            <a:ext cx="581025" cy="269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219825" y="3794125"/>
            <a:ext cx="1968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7286625" y="3794125"/>
            <a:ext cx="127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7258051" y="2076450"/>
            <a:ext cx="720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8502650" y="2190750"/>
            <a:ext cx="876300" cy="48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9131300" y="2187575"/>
            <a:ext cx="247650" cy="654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9378950" y="2187575"/>
            <a:ext cx="165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459273" y="1965312"/>
            <a:ext cx="779923" cy="49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Alveolar</a:t>
            </a:r>
          </a:p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duct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9580184" y="2079612"/>
            <a:ext cx="779923" cy="49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Alveolar</a:t>
            </a:r>
          </a:p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pores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452922" y="3678524"/>
            <a:ext cx="807870" cy="27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Alveolus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861188" y="4749635"/>
            <a:ext cx="291246" cy="30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202845" y="4749635"/>
            <a:ext cx="4136851" cy="78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Light micrograph of human lung tissue,</a:t>
            </a:r>
          </a:p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showing the final divisions of the</a:t>
            </a:r>
          </a:p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respiratory tree (120×)</a:t>
            </a:r>
          </a:p>
        </p:txBody>
      </p:sp>
    </p:spTree>
    <p:extLst>
      <p:ext uri="{BB962C8B-B14F-4D97-AF65-F5344CB8AC3E}">
        <p14:creationId xmlns:p14="http://schemas.microsoft.com/office/powerpoint/2010/main" val="1914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Respiratory Membrane</a:t>
            </a:r>
            <a:endParaRPr lang="en-US" altLang="en-US" dirty="0" smtClean="0"/>
          </a:p>
        </p:txBody>
      </p:sp>
      <p:sp>
        <p:nvSpPr>
          <p:cNvPr id="3686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Thin squamous epithelial layer lines alveolar walls</a:t>
            </a:r>
          </a:p>
          <a:p>
            <a:r>
              <a:rPr lang="en-US" altLang="en-US" dirty="0" smtClean="0"/>
              <a:t>Alveolar pores connect neighboring air sacs</a:t>
            </a:r>
          </a:p>
          <a:p>
            <a:r>
              <a:rPr lang="en-US" altLang="en-US" dirty="0" smtClean="0"/>
              <a:t>Pulmonary capillaries cover external surfaces of alveoli</a:t>
            </a:r>
          </a:p>
          <a:p>
            <a:r>
              <a:rPr lang="en-US" altLang="en-US" dirty="0" smtClean="0"/>
              <a:t>Respiratory membrane (air-blood barrier) </a:t>
            </a:r>
          </a:p>
          <a:p>
            <a:pPr lvl="1"/>
            <a:r>
              <a:rPr lang="en-US" altLang="en-US" dirty="0" smtClean="0"/>
              <a:t>On one side of the membrane is air, and on the other side is blood flowing past </a:t>
            </a:r>
          </a:p>
          <a:p>
            <a:pPr lvl="1"/>
            <a:r>
              <a:rPr lang="en-US" altLang="en-US" dirty="0" smtClean="0"/>
              <a:t>Formed by alveolar and capillary walls</a:t>
            </a:r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26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Respiratory Membrane</a:t>
            </a:r>
            <a:endParaRPr lang="en-US" altLang="en-US" dirty="0" smtClean="0"/>
          </a:p>
        </p:txBody>
      </p:sp>
      <p:sp>
        <p:nvSpPr>
          <p:cNvPr id="3789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Gas crosses the respiratory membrane by diffusion</a:t>
            </a:r>
          </a:p>
          <a:p>
            <a:pPr lvl="1"/>
            <a:r>
              <a:rPr lang="en-US" altLang="en-US" smtClean="0"/>
              <a:t>Oxygen enters the blood</a:t>
            </a:r>
          </a:p>
          <a:p>
            <a:pPr lvl="1"/>
            <a:r>
              <a:rPr lang="en-US" altLang="en-US" smtClean="0"/>
              <a:t>Carbon dioxide enters the alveoli</a:t>
            </a:r>
          </a:p>
          <a:p>
            <a:r>
              <a:rPr lang="en-US" altLang="en-US" smtClean="0"/>
              <a:t>Alveolar macrophages (“dust cells”) add protection by picking up bacteria, carbon particles, and other debris</a:t>
            </a:r>
          </a:p>
          <a:p>
            <a:r>
              <a:rPr lang="en-US" altLang="en-US" smtClean="0"/>
              <a:t>Surfactant (a lipid molecule) coats gas-exposed alveolar surfaces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3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6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963168"/>
            <a:ext cx="8546592" cy="493166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44639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13.6 Anatomy of the respiratory membrane (air-blood barrier).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3981450" y="1416050"/>
            <a:ext cx="1841500" cy="546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5819775" y="1412875"/>
            <a:ext cx="203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172076" y="1885951"/>
            <a:ext cx="409575" cy="295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756150" y="2181225"/>
            <a:ext cx="825500" cy="361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581651" y="2181225"/>
            <a:ext cx="434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3"/>
          <p:cNvSpPr/>
          <p:nvPr/>
        </p:nvSpPr>
        <p:spPr bwMode="auto">
          <a:xfrm>
            <a:off x="5105401" y="2549526"/>
            <a:ext cx="479425" cy="47942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5584825" y="2778125"/>
            <a:ext cx="431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5289550" y="3232151"/>
            <a:ext cx="527050" cy="479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5813425" y="3232150"/>
            <a:ext cx="209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5635626" y="3543300"/>
            <a:ext cx="200025" cy="120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835650" y="3543300"/>
            <a:ext cx="184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5638801" y="4251325"/>
            <a:ext cx="377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5454650" y="4133851"/>
            <a:ext cx="184150" cy="117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Arc 28"/>
          <p:cNvSpPr/>
          <p:nvPr/>
        </p:nvSpPr>
        <p:spPr bwMode="auto">
          <a:xfrm>
            <a:off x="5251450" y="4073525"/>
            <a:ext cx="209550" cy="120650"/>
          </a:xfrm>
          <a:prstGeom prst="arc">
            <a:avLst>
              <a:gd name="adj1" fmla="val 17603089"/>
              <a:gd name="adj2" fmla="val 1255524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518025" y="4521201"/>
            <a:ext cx="1390650" cy="555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>
            <a:off x="5908675" y="5073650"/>
            <a:ext cx="0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>
            <a:off x="4286251" y="4489450"/>
            <a:ext cx="276225" cy="431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>
            <a:off x="4559300" y="4918075"/>
            <a:ext cx="0" cy="323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>
            <a:off x="3381376" y="4318001"/>
            <a:ext cx="123825" cy="619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>
            <a:off x="3505200" y="4933950"/>
            <a:ext cx="0" cy="273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 flipV="1">
            <a:off x="2359025" y="4730751"/>
            <a:ext cx="0" cy="466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>
            <a:off x="2244725" y="4324350"/>
            <a:ext cx="114300" cy="406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 flipV="1">
            <a:off x="2365376" y="3305177"/>
            <a:ext cx="1343025" cy="14350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Straight Connector 9236"/>
          <p:cNvCxnSpPr/>
          <p:nvPr/>
        </p:nvCxnSpPr>
        <p:spPr bwMode="auto">
          <a:xfrm>
            <a:off x="7232651" y="4264025"/>
            <a:ext cx="155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43" name="Group 9242"/>
          <p:cNvGrpSpPr/>
          <p:nvPr/>
        </p:nvGrpSpPr>
        <p:grpSpPr>
          <a:xfrm>
            <a:off x="7388226" y="4133850"/>
            <a:ext cx="231775" cy="1136650"/>
            <a:chOff x="5864225" y="4133850"/>
            <a:chExt cx="231775" cy="1136650"/>
          </a:xfrm>
        </p:grpSpPr>
        <p:sp>
          <p:nvSpPr>
            <p:cNvPr id="9238" name="Left Bracket 9237"/>
            <p:cNvSpPr/>
            <p:nvPr/>
          </p:nvSpPr>
          <p:spPr bwMode="auto">
            <a:xfrm>
              <a:off x="5864225" y="4133850"/>
              <a:ext cx="206375" cy="1136650"/>
            </a:xfrm>
            <a:prstGeom prst="leftBracket">
              <a:avLst>
                <a:gd name="adj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9240" name="Straight Connector 9239"/>
            <p:cNvCxnSpPr/>
            <p:nvPr/>
          </p:nvCxnSpPr>
          <p:spPr bwMode="auto">
            <a:xfrm>
              <a:off x="6010275" y="4133850"/>
              <a:ext cx="857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245" name="Straight Connector 9244"/>
          <p:cNvCxnSpPr/>
          <p:nvPr/>
        </p:nvCxnSpPr>
        <p:spPr bwMode="auto">
          <a:xfrm>
            <a:off x="9290050" y="3965575"/>
            <a:ext cx="0" cy="298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7" name="Straight Connector 9246"/>
          <p:cNvCxnSpPr/>
          <p:nvPr/>
        </p:nvCxnSpPr>
        <p:spPr bwMode="auto">
          <a:xfrm>
            <a:off x="9144000" y="4257675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9" name="Straight Connector 9248"/>
          <p:cNvCxnSpPr/>
          <p:nvPr/>
        </p:nvCxnSpPr>
        <p:spPr bwMode="auto">
          <a:xfrm>
            <a:off x="9385300" y="3905250"/>
            <a:ext cx="0" cy="692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1" name="Straight Connector 9250"/>
          <p:cNvCxnSpPr/>
          <p:nvPr/>
        </p:nvCxnSpPr>
        <p:spPr bwMode="auto">
          <a:xfrm>
            <a:off x="8940801" y="4594225"/>
            <a:ext cx="454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3" name="Straight Connector 9252"/>
          <p:cNvCxnSpPr/>
          <p:nvPr/>
        </p:nvCxnSpPr>
        <p:spPr bwMode="auto">
          <a:xfrm>
            <a:off x="9499600" y="3819526"/>
            <a:ext cx="0" cy="1330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5" name="Straight Connector 9254"/>
          <p:cNvCxnSpPr/>
          <p:nvPr/>
        </p:nvCxnSpPr>
        <p:spPr bwMode="auto">
          <a:xfrm>
            <a:off x="9356725" y="51435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7" name="Straight Connector 9256"/>
          <p:cNvCxnSpPr/>
          <p:nvPr/>
        </p:nvCxnSpPr>
        <p:spPr bwMode="auto">
          <a:xfrm>
            <a:off x="7013575" y="3568700"/>
            <a:ext cx="1816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9" name="Straight Connector 9258"/>
          <p:cNvCxnSpPr/>
          <p:nvPr/>
        </p:nvCxnSpPr>
        <p:spPr bwMode="auto">
          <a:xfrm>
            <a:off x="7397750" y="1416050"/>
            <a:ext cx="285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1" name="Straight Connector 9260"/>
          <p:cNvCxnSpPr/>
          <p:nvPr/>
        </p:nvCxnSpPr>
        <p:spPr bwMode="auto">
          <a:xfrm>
            <a:off x="7683501" y="1412876"/>
            <a:ext cx="384175" cy="269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3" name="Straight Connector 9262"/>
          <p:cNvCxnSpPr/>
          <p:nvPr/>
        </p:nvCxnSpPr>
        <p:spPr bwMode="auto">
          <a:xfrm flipV="1">
            <a:off x="8928101" y="1073151"/>
            <a:ext cx="60325" cy="638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5" name="Straight Connector 9264"/>
          <p:cNvCxnSpPr/>
          <p:nvPr/>
        </p:nvCxnSpPr>
        <p:spPr bwMode="auto">
          <a:xfrm>
            <a:off x="8988425" y="1069975"/>
            <a:ext cx="8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7" name="Straight Connector 9266"/>
          <p:cNvCxnSpPr/>
          <p:nvPr/>
        </p:nvCxnSpPr>
        <p:spPr bwMode="auto">
          <a:xfrm flipV="1">
            <a:off x="9553575" y="1397000"/>
            <a:ext cx="101600" cy="190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6060826" y="1305350"/>
            <a:ext cx="1414944" cy="49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Endothelial cell</a:t>
            </a:r>
          </a:p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nucleus</a:t>
            </a: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6063808" y="2055452"/>
            <a:ext cx="1262546" cy="22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Alveolar pores</a:t>
            </a: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6054339" y="2668580"/>
            <a:ext cx="786410" cy="24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Capillary</a:t>
            </a: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6057322" y="3119831"/>
            <a:ext cx="1057358" cy="2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Macrophage</a:t>
            </a: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6060306" y="3434109"/>
            <a:ext cx="1178889" cy="62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Nucleus of</a:t>
            </a:r>
          </a:p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squamous</a:t>
            </a:r>
          </a:p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epithelial cell</a:t>
            </a: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1879618" y="5205284"/>
            <a:ext cx="1088746" cy="68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Alveoli (gas-</a:t>
            </a:r>
          </a:p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filled air</a:t>
            </a:r>
          </a:p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spaces)</a:t>
            </a: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115290" y="5208259"/>
            <a:ext cx="923893" cy="66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Red blood</a:t>
            </a:r>
          </a:p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cell in</a:t>
            </a:r>
          </a:p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capillary</a:t>
            </a: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4151739" y="5211233"/>
            <a:ext cx="1182391" cy="41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Surfactant-</a:t>
            </a:r>
          </a:p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secreting cell</a:t>
            </a: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5449669" y="5201756"/>
            <a:ext cx="1303923" cy="62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Squamous</a:t>
            </a:r>
          </a:p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epithelial cell</a:t>
            </a:r>
          </a:p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of alveolar wall</a:t>
            </a:r>
          </a:p>
        </p:txBody>
      </p:sp>
      <p:sp>
        <p:nvSpPr>
          <p:cNvPr id="93" name="Text Box 31"/>
          <p:cNvSpPr txBox="1">
            <a:spLocks noChangeArrowheads="1"/>
          </p:cNvSpPr>
          <p:nvPr/>
        </p:nvSpPr>
        <p:spPr bwMode="auto">
          <a:xfrm>
            <a:off x="9113364" y="946109"/>
            <a:ext cx="1213779" cy="2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Red blood cell</a:t>
            </a: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>
            <a:off x="9564598" y="1185674"/>
            <a:ext cx="762546" cy="2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Capillary</a:t>
            </a: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7625162" y="3293055"/>
            <a:ext cx="762546" cy="2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Alveolus</a:t>
            </a: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7472762" y="4136825"/>
            <a:ext cx="1671499" cy="20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Alveolar epithelium</a:t>
            </a: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7475744" y="4488459"/>
            <a:ext cx="1431938" cy="39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Fused basement</a:t>
            </a:r>
          </a:p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membranes</a:t>
            </a: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7478728" y="5026875"/>
            <a:ext cx="1877206" cy="2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Capillary endothelium</a:t>
            </a: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8971600" y="2770067"/>
            <a:ext cx="371883" cy="24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lang="en-US" sz="1400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7829054" y="2548905"/>
            <a:ext cx="219483" cy="2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1400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6063289" y="4134403"/>
            <a:ext cx="1175906" cy="41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>
                <a:solidFill>
                  <a:srgbClr val="000000"/>
                </a:solidFill>
                <a:latin typeface="Arial Black"/>
                <a:cs typeface="Arial Black"/>
              </a:rPr>
              <a:t>Respiratory</a:t>
            </a:r>
          </a:p>
          <a:p>
            <a:pPr algn="l" eaLnBrk="0" hangingPunct="0"/>
            <a:r>
              <a:rPr lang="en-US" sz="1400" b="0" dirty="0">
                <a:solidFill>
                  <a:srgbClr val="000000"/>
                </a:solidFill>
                <a:latin typeface="Arial Black"/>
                <a:cs typeface="Arial Black"/>
              </a:rPr>
              <a:t>membrane</a:t>
            </a:r>
          </a:p>
        </p:txBody>
      </p:sp>
    </p:spTree>
    <p:extLst>
      <p:ext uri="{BB962C8B-B14F-4D97-AF65-F5344CB8AC3E}">
        <p14:creationId xmlns:p14="http://schemas.microsoft.com/office/powerpoint/2010/main" val="36556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Four Events of Respiration</a:t>
            </a:r>
          </a:p>
        </p:txBody>
      </p:sp>
      <p:sp>
        <p:nvSpPr>
          <p:cNvPr id="3993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 smtClean="0"/>
              <a:t>Pulmonary ventilation—moving air into and out of the lungs (commonly called </a:t>
            </a:r>
            <a:r>
              <a:rPr lang="en-US" altLang="en-US" i="1" dirty="0" smtClean="0"/>
              <a:t>breathing</a:t>
            </a:r>
            <a:r>
              <a:rPr lang="en-US" altLang="en-US" dirty="0" smtClean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 smtClean="0"/>
              <a:t>External respiration—gas exchange between pulmonary blood and alveoli</a:t>
            </a:r>
          </a:p>
          <a:p>
            <a:pPr lvl="1" eaLnBrk="1" hangingPunct="1"/>
            <a:r>
              <a:rPr lang="en-US" altLang="en-US" dirty="0" smtClean="0"/>
              <a:t>Oxygen is loaded into the blood</a:t>
            </a:r>
          </a:p>
          <a:p>
            <a:pPr lvl="1" eaLnBrk="1" hangingPunct="1"/>
            <a:r>
              <a:rPr lang="en-US" altLang="en-US" dirty="0" smtClean="0"/>
              <a:t>Carbon dioxide is unloaded from the blood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21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Four Events of Respiration</a:t>
            </a:r>
          </a:p>
        </p:txBody>
      </p:sp>
      <p:sp>
        <p:nvSpPr>
          <p:cNvPr id="4096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en-US" altLang="en-US" smtClean="0"/>
              <a:t>Respiratory gas transport—transport of oxygen and carbon dioxide via the bloodstream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en-US" altLang="en-US" smtClean="0"/>
              <a:t>Internal respiration—gas exchange between blood and tissue cells in systemic capillaries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2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Mechanics of Breathing (Pulmonary Ventilation)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Completely mechanical process that depends on volume changes in the thoracic cavity</a:t>
            </a:r>
          </a:p>
          <a:p>
            <a:r>
              <a:rPr lang="en-US" altLang="en-US" smtClean="0"/>
              <a:t>Volume changes lead to pressure changes, which lead to the flow of gases to equalize pressure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99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Mechanics of Breathing (Pulmonary Ventilation)</a:t>
            </a:r>
          </a:p>
        </p:txBody>
      </p:sp>
      <p:sp>
        <p:nvSpPr>
          <p:cNvPr id="4403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 phases</a:t>
            </a:r>
          </a:p>
          <a:p>
            <a:pPr lvl="1"/>
            <a:r>
              <a:rPr lang="en-US" altLang="en-US" smtClean="0"/>
              <a:t>Inspiration = inhalation</a:t>
            </a:r>
          </a:p>
          <a:p>
            <a:pPr lvl="2"/>
            <a:r>
              <a:rPr lang="en-US" altLang="en-US" smtClean="0"/>
              <a:t>Flow of air into lungs</a:t>
            </a:r>
          </a:p>
          <a:p>
            <a:pPr lvl="1"/>
            <a:r>
              <a:rPr lang="en-US" altLang="en-US" smtClean="0"/>
              <a:t>Expiration = exhalation</a:t>
            </a:r>
          </a:p>
          <a:p>
            <a:pPr lvl="2"/>
            <a:r>
              <a:rPr lang="en-US" altLang="en-US" smtClean="0"/>
              <a:t>Air leaving lungs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09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Functions of the Respiratory System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Gas exchanges between the blood and external environment </a:t>
            </a:r>
          </a:p>
          <a:p>
            <a:pPr lvl="1"/>
            <a:r>
              <a:rPr lang="en-US" altLang="en-US" dirty="0" smtClean="0"/>
              <a:t>Occur in the alveoli of the lungs</a:t>
            </a:r>
          </a:p>
          <a:p>
            <a:r>
              <a:rPr lang="en-US" altLang="en-US" dirty="0" smtClean="0"/>
              <a:t>Passageways to the lungs purify, humidify, and warm the incoming air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84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Mechanics of Breathing (Pulmonary Ventilation)</a:t>
            </a:r>
          </a:p>
        </p:txBody>
      </p:sp>
      <p:sp>
        <p:nvSpPr>
          <p:cNvPr id="4505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Inspiration</a:t>
            </a:r>
          </a:p>
          <a:p>
            <a:pPr lvl="1"/>
            <a:r>
              <a:rPr lang="en-US" altLang="en-US" dirty="0" smtClean="0"/>
              <a:t>Diaphragm and external intercostal muscles contract </a:t>
            </a:r>
          </a:p>
          <a:p>
            <a:pPr lvl="1"/>
            <a:r>
              <a:rPr lang="en-US" altLang="en-US" dirty="0" smtClean="0"/>
              <a:t>The size of the thoracic cavity increases</a:t>
            </a:r>
          </a:p>
          <a:p>
            <a:pPr lvl="1"/>
            <a:r>
              <a:rPr lang="en-US" altLang="en-US" dirty="0" smtClean="0"/>
              <a:t>External air is pulled into the lungs as a result of: </a:t>
            </a:r>
          </a:p>
          <a:p>
            <a:pPr lvl="2"/>
            <a:r>
              <a:rPr lang="en-US" altLang="en-US" dirty="0" smtClean="0"/>
              <a:t>Increase in intrapulmonary volume</a:t>
            </a:r>
          </a:p>
          <a:p>
            <a:pPr lvl="2"/>
            <a:r>
              <a:rPr lang="en-US" altLang="en-US" dirty="0" smtClean="0"/>
              <a:t>Decrease in gas pressure</a:t>
            </a:r>
          </a:p>
          <a:p>
            <a:pPr lvl="1"/>
            <a:r>
              <a:rPr lang="en-US" altLang="en-US" dirty="0" smtClean="0"/>
              <a:t>Air is sucked into the lungs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16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7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697992"/>
            <a:ext cx="8546592" cy="546201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44639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13.7a Rib cage and diaphragm positions during breathing.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752726" y="2971800"/>
            <a:ext cx="1895475" cy="488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648200" y="3457575"/>
            <a:ext cx="285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543301" y="4629150"/>
            <a:ext cx="1133475" cy="546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673601" y="5175250"/>
            <a:ext cx="263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010236" y="787199"/>
            <a:ext cx="4353714" cy="63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b="0" dirty="0">
                <a:solidFill>
                  <a:srgbClr val="000000"/>
                </a:solidFill>
                <a:latin typeface="Arial Black"/>
                <a:cs typeface="Arial Black"/>
              </a:rPr>
              <a:t>Changes in anterior-posterior and</a:t>
            </a:r>
          </a:p>
          <a:p>
            <a:pPr algn="l" eaLnBrk="0" hangingPunct="0"/>
            <a:r>
              <a:rPr lang="en-US" sz="1800" b="0" dirty="0">
                <a:solidFill>
                  <a:srgbClr val="000000"/>
                </a:solidFill>
                <a:latin typeface="Arial Black"/>
                <a:cs typeface="Arial Black"/>
              </a:rPr>
              <a:t>superior-inferior dimensions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7222588" y="802986"/>
            <a:ext cx="2388256" cy="5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b="0" dirty="0">
                <a:solidFill>
                  <a:srgbClr val="000000"/>
                </a:solidFill>
                <a:latin typeface="Arial Black"/>
                <a:cs typeface="Arial Black"/>
              </a:rPr>
              <a:t>Changes in lateral</a:t>
            </a:r>
          </a:p>
          <a:p>
            <a:pPr algn="l" eaLnBrk="0" hangingPunct="0"/>
            <a:r>
              <a:rPr lang="en-US" sz="1800" b="0" dirty="0">
                <a:solidFill>
                  <a:srgbClr val="000000"/>
                </a:solidFill>
                <a:latin typeface="Arial Black"/>
                <a:cs typeface="Arial Black"/>
              </a:rPr>
              <a:t>dimensions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993850" y="2200100"/>
            <a:ext cx="1492403" cy="116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Ribs elevated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as external</a:t>
            </a:r>
          </a:p>
          <a:p>
            <a:pPr algn="l" eaLnBrk="0" hangingPunct="0"/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intercostals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contract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973105" y="3317294"/>
            <a:ext cx="1233075" cy="8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External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intercostal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muscles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974847" y="5002505"/>
            <a:ext cx="1990416" cy="81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Diaphragm moves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inferiorly during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contraction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7580690" y="3360984"/>
            <a:ext cx="2364664" cy="91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Full inspiration</a:t>
            </a:r>
          </a:p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(External</a:t>
            </a:r>
          </a:p>
          <a:p>
            <a:pPr eaLnBrk="0" hangingPunct="0"/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intercostals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contract)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868515" y="5840579"/>
            <a:ext cx="344692" cy="2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b="0" dirty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262933" y="5839146"/>
            <a:ext cx="5442873" cy="26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b="0" dirty="0">
                <a:solidFill>
                  <a:srgbClr val="000000"/>
                </a:solidFill>
                <a:latin typeface="Arial Black"/>
                <a:cs typeface="Arial Black"/>
              </a:rPr>
              <a:t>Inspiration: Air (gases) flows into the lungs</a:t>
            </a:r>
          </a:p>
        </p:txBody>
      </p:sp>
    </p:spTree>
    <p:extLst>
      <p:ext uri="{BB962C8B-B14F-4D97-AF65-F5344CB8AC3E}">
        <p14:creationId xmlns:p14="http://schemas.microsoft.com/office/powerpoint/2010/main" val="18703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8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16" y="210312"/>
            <a:ext cx="4620768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44639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13.8 Changes in intrapulmonary pressure and air flow during inspiration and expiration.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 flipV="1">
            <a:off x="6572250" y="930275"/>
            <a:ext cx="533400" cy="24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6423026" y="927100"/>
            <a:ext cx="149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385943" y="389198"/>
            <a:ext cx="240033" cy="21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+2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385943" y="957523"/>
            <a:ext cx="240033" cy="21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+1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506593" y="1522673"/>
            <a:ext cx="128908" cy="2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411343" y="2087823"/>
            <a:ext cx="205107" cy="2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−1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414518" y="2598998"/>
            <a:ext cx="205107" cy="2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−2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349596" y="4144372"/>
            <a:ext cx="260504" cy="21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0.5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511522" y="5147672"/>
            <a:ext cx="128908" cy="2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251172" y="6135097"/>
            <a:ext cx="352579" cy="2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−0.5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092896" y="241986"/>
            <a:ext cx="1141969" cy="26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Inspiration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887831" y="241986"/>
            <a:ext cx="1141969" cy="26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Expiration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982830" y="792315"/>
            <a:ext cx="1392571" cy="46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Intrapulmonary</a:t>
            </a:r>
          </a:p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pressure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 rot="16200000">
            <a:off x="2900034" y="1359584"/>
            <a:ext cx="2235005" cy="46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Pressure relative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to atmospheric pressure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834554" y="2967298"/>
            <a:ext cx="267547" cy="2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 rot="16200000">
            <a:off x="3638533" y="4991482"/>
            <a:ext cx="1008730" cy="26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Volume (L)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026136" y="3657982"/>
            <a:ext cx="996967" cy="46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Volume of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breath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832073" y="6380630"/>
            <a:ext cx="274263" cy="2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8164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Mechanics of Breathing (Pulmonary Ventilation)</a:t>
            </a:r>
          </a:p>
        </p:txBody>
      </p:sp>
      <p:sp>
        <p:nvSpPr>
          <p:cNvPr id="4915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Expiration</a:t>
            </a:r>
          </a:p>
          <a:p>
            <a:pPr lvl="1"/>
            <a:r>
              <a:rPr lang="en-US" dirty="0" smtClean="0"/>
              <a:t>Largely </a:t>
            </a:r>
            <a:r>
              <a:rPr lang="en-US" dirty="0"/>
              <a:t>a passive process that depends on natural lung </a:t>
            </a:r>
            <a:r>
              <a:rPr lang="en-US" dirty="0" smtClean="0"/>
              <a:t>elasticity</a:t>
            </a:r>
            <a:endParaRPr lang="en-US" dirty="0"/>
          </a:p>
          <a:p>
            <a:pPr lvl="1"/>
            <a:r>
              <a:rPr lang="en-US" dirty="0"/>
              <a:t>As muscles relax, air is pushed out of the lungs </a:t>
            </a:r>
            <a:r>
              <a:rPr lang="en-US" dirty="0" smtClean="0"/>
              <a:t>as a result of:</a:t>
            </a:r>
          </a:p>
          <a:p>
            <a:pPr lvl="2"/>
            <a:r>
              <a:rPr lang="en-US" dirty="0" smtClean="0"/>
              <a:t>Decrease </a:t>
            </a:r>
            <a:r>
              <a:rPr lang="en-US" dirty="0"/>
              <a:t>in intrapulmonary volume</a:t>
            </a:r>
          </a:p>
          <a:p>
            <a:pPr lvl="2"/>
            <a:r>
              <a:rPr lang="en-US" dirty="0" smtClean="0"/>
              <a:t>Increase </a:t>
            </a:r>
            <a:r>
              <a:rPr lang="en-US" dirty="0"/>
              <a:t>in gas </a:t>
            </a:r>
            <a:r>
              <a:rPr lang="en-US" dirty="0" smtClean="0"/>
              <a:t>pressure</a:t>
            </a:r>
            <a:endParaRPr lang="en-US" dirty="0"/>
          </a:p>
          <a:p>
            <a:pPr lvl="1"/>
            <a:r>
              <a:rPr lang="en-US" dirty="0"/>
              <a:t>Forced expiration can occur mostly by </a:t>
            </a:r>
            <a:r>
              <a:rPr lang="en-US" dirty="0" smtClean="0"/>
              <a:t>contraction of </a:t>
            </a:r>
            <a:r>
              <a:rPr lang="en-US" dirty="0"/>
              <a:t>internal intercostal muscles to depress the rib </a:t>
            </a:r>
            <a:r>
              <a:rPr lang="en-US" dirty="0" smtClean="0"/>
              <a:t>cage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02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164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Mechanics of Breathing (Pulmonary Ventilation)</a:t>
            </a:r>
          </a:p>
        </p:txBody>
      </p:sp>
      <p:sp>
        <p:nvSpPr>
          <p:cNvPr id="4915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Normal pressure within the pleural space is always negative (intrapleural pressure)</a:t>
            </a:r>
          </a:p>
          <a:p>
            <a:r>
              <a:rPr lang="en-US" altLang="en-US" smtClean="0"/>
              <a:t>Differences in lung and pleural space pressures keep lungs from collapsing</a:t>
            </a:r>
          </a:p>
          <a:p>
            <a:pPr lvl="1"/>
            <a:r>
              <a:rPr lang="en-US" altLang="en-US" smtClean="0"/>
              <a:t>Atelectasis is collapsed lung</a:t>
            </a:r>
          </a:p>
          <a:p>
            <a:pPr lvl="1"/>
            <a:r>
              <a:rPr lang="en-US" altLang="en-US" smtClean="0"/>
              <a:t>Pneumothorax is the presence of air in the intrapleural space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14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7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307848"/>
            <a:ext cx="8546592" cy="624230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44639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13.7b Rib cage and diaphragm positions during breathing.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740025" y="2733676"/>
            <a:ext cx="1898650" cy="968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635501" y="3702050"/>
            <a:ext cx="307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355976" y="4638676"/>
            <a:ext cx="1323975" cy="854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676775" y="5492750"/>
            <a:ext cx="266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883206" y="6239180"/>
            <a:ext cx="308973" cy="24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730" b="0" dirty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271217" y="6223449"/>
            <a:ext cx="5366422" cy="2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730" b="0" dirty="0">
                <a:solidFill>
                  <a:srgbClr val="000000"/>
                </a:solidFill>
                <a:latin typeface="Arial Black"/>
                <a:cs typeface="Arial Black"/>
              </a:rPr>
              <a:t>Expiration: Air (gases) flows out of the lungs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767027" y="3587385"/>
            <a:ext cx="1987353" cy="84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30" dirty="0">
                <a:solidFill>
                  <a:srgbClr val="000000"/>
                </a:solidFill>
                <a:latin typeface="Arial"/>
                <a:cs typeface="Arial"/>
              </a:rPr>
              <a:t>Expiration</a:t>
            </a:r>
          </a:p>
          <a:p>
            <a:pPr eaLnBrk="0" hangingPunct="0"/>
            <a:r>
              <a:rPr lang="en-US" sz="1730" dirty="0">
                <a:solidFill>
                  <a:srgbClr val="000000"/>
                </a:solidFill>
                <a:latin typeface="Arial"/>
                <a:cs typeface="Arial"/>
              </a:rPr>
              <a:t>(External</a:t>
            </a:r>
          </a:p>
          <a:p>
            <a:pPr eaLnBrk="0" hangingPunct="0"/>
            <a:r>
              <a:rPr lang="en-US" sz="1730" dirty="0" err="1">
                <a:solidFill>
                  <a:srgbClr val="000000"/>
                </a:solidFill>
                <a:latin typeface="Arial"/>
                <a:cs typeface="Arial"/>
              </a:rPr>
              <a:t>intercostals</a:t>
            </a:r>
            <a:r>
              <a:rPr lang="en-US" sz="1730" dirty="0">
                <a:solidFill>
                  <a:srgbClr val="000000"/>
                </a:solidFill>
                <a:latin typeface="Arial"/>
                <a:cs typeface="Arial"/>
              </a:rPr>
              <a:t> relax)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989034" y="2270730"/>
            <a:ext cx="1843566" cy="80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730" dirty="0">
                <a:solidFill>
                  <a:srgbClr val="000000"/>
                </a:solidFill>
                <a:latin typeface="Arial"/>
                <a:cs typeface="Arial"/>
              </a:rPr>
              <a:t>Ribs depressed</a:t>
            </a:r>
          </a:p>
          <a:p>
            <a:pPr algn="l" eaLnBrk="0" hangingPunct="0"/>
            <a:r>
              <a:rPr lang="en-US" sz="1730" dirty="0">
                <a:solidFill>
                  <a:srgbClr val="000000"/>
                </a:solidFill>
                <a:latin typeface="Arial"/>
                <a:cs typeface="Arial"/>
              </a:rPr>
              <a:t>as external</a:t>
            </a:r>
          </a:p>
          <a:p>
            <a:pPr algn="l" eaLnBrk="0" hangingPunct="0"/>
            <a:r>
              <a:rPr lang="en-US" sz="1730" dirty="0" err="1">
                <a:solidFill>
                  <a:srgbClr val="000000"/>
                </a:solidFill>
                <a:latin typeface="Arial"/>
                <a:cs typeface="Arial"/>
              </a:rPr>
              <a:t>intercostals</a:t>
            </a:r>
            <a:r>
              <a:rPr lang="en-US" sz="1730" dirty="0">
                <a:solidFill>
                  <a:srgbClr val="000000"/>
                </a:solidFill>
                <a:latin typeface="Arial"/>
                <a:cs typeface="Arial"/>
              </a:rPr>
              <a:t> relax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982582" y="3559874"/>
            <a:ext cx="1123535" cy="82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730" dirty="0">
                <a:solidFill>
                  <a:srgbClr val="000000"/>
                </a:solidFill>
                <a:latin typeface="Arial"/>
                <a:cs typeface="Arial"/>
              </a:rPr>
              <a:t>External</a:t>
            </a:r>
          </a:p>
          <a:p>
            <a:pPr algn="l" eaLnBrk="0" hangingPunct="0"/>
            <a:r>
              <a:rPr lang="en-US" sz="1730" dirty="0">
                <a:solidFill>
                  <a:srgbClr val="000000"/>
                </a:solidFill>
                <a:latin typeface="Arial"/>
                <a:cs typeface="Arial"/>
              </a:rPr>
              <a:t>intercostal</a:t>
            </a:r>
          </a:p>
          <a:p>
            <a:pPr algn="l" eaLnBrk="0" hangingPunct="0"/>
            <a:r>
              <a:rPr lang="en-US" sz="1730" dirty="0">
                <a:solidFill>
                  <a:srgbClr val="000000"/>
                </a:solidFill>
                <a:latin typeface="Arial"/>
                <a:cs typeface="Arial"/>
              </a:rPr>
              <a:t>muscles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990674" y="5330005"/>
            <a:ext cx="1924784" cy="80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730" dirty="0">
                <a:solidFill>
                  <a:srgbClr val="000000"/>
                </a:solidFill>
                <a:latin typeface="Arial"/>
                <a:cs typeface="Arial"/>
              </a:rPr>
              <a:t>Diaphragm moves</a:t>
            </a:r>
          </a:p>
          <a:p>
            <a:pPr algn="l" eaLnBrk="0" hangingPunct="0"/>
            <a:r>
              <a:rPr lang="en-US" sz="1730" dirty="0">
                <a:solidFill>
                  <a:srgbClr val="000000"/>
                </a:solidFill>
                <a:latin typeface="Arial"/>
                <a:cs typeface="Arial"/>
              </a:rPr>
              <a:t>superiorly as</a:t>
            </a:r>
          </a:p>
          <a:p>
            <a:pPr algn="l" eaLnBrk="0" hangingPunct="0"/>
            <a:r>
              <a:rPr lang="en-US" sz="1730" dirty="0">
                <a:solidFill>
                  <a:srgbClr val="000000"/>
                </a:solidFill>
                <a:latin typeface="Arial"/>
                <a:cs typeface="Arial"/>
              </a:rPr>
              <a:t>it relaxes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013163" y="404110"/>
            <a:ext cx="4108332" cy="5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730" b="0" dirty="0">
                <a:solidFill>
                  <a:srgbClr val="000000"/>
                </a:solidFill>
                <a:latin typeface="Arial Black"/>
                <a:cs typeface="Arial Black"/>
              </a:rPr>
              <a:t>Changes in anterior-posterior and</a:t>
            </a:r>
          </a:p>
          <a:p>
            <a:pPr algn="l" eaLnBrk="0" hangingPunct="0"/>
            <a:r>
              <a:rPr lang="en-US" sz="1730" b="0" dirty="0">
                <a:solidFill>
                  <a:srgbClr val="000000"/>
                </a:solidFill>
                <a:latin typeface="Arial Black"/>
                <a:cs typeface="Arial Black"/>
              </a:rPr>
              <a:t>superior-inferior dimensions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7225515" y="420145"/>
            <a:ext cx="2270310" cy="55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730" b="0" dirty="0">
                <a:solidFill>
                  <a:srgbClr val="000000"/>
                </a:solidFill>
                <a:latin typeface="Arial Black"/>
                <a:cs typeface="Arial Black"/>
              </a:rPr>
              <a:t>Changes in lateral</a:t>
            </a:r>
          </a:p>
          <a:p>
            <a:pPr algn="l" eaLnBrk="0" hangingPunct="0"/>
            <a:r>
              <a:rPr lang="en-US" sz="1730" b="0" dirty="0">
                <a:solidFill>
                  <a:srgbClr val="000000"/>
                </a:solidFill>
                <a:latin typeface="Arial Black"/>
                <a:cs typeface="Arial Black"/>
              </a:rPr>
              <a:t>dimensions</a:t>
            </a:r>
          </a:p>
        </p:txBody>
      </p:sp>
    </p:spTree>
    <p:extLst>
      <p:ext uri="{BB962C8B-B14F-4D97-AF65-F5344CB8AC3E}">
        <p14:creationId xmlns:p14="http://schemas.microsoft.com/office/powerpoint/2010/main" val="37143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8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16" y="210312"/>
            <a:ext cx="4620768" cy="64373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H="1" flipV="1">
            <a:off x="6572250" y="930275"/>
            <a:ext cx="533400" cy="24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6423026" y="927100"/>
            <a:ext cx="149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385943" y="389198"/>
            <a:ext cx="240033" cy="21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+2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385943" y="957523"/>
            <a:ext cx="240033" cy="21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+1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506593" y="1522673"/>
            <a:ext cx="128908" cy="2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411343" y="2087823"/>
            <a:ext cx="205107" cy="2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−1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414518" y="2598998"/>
            <a:ext cx="205107" cy="2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−2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349596" y="4144372"/>
            <a:ext cx="260504" cy="21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0.5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511522" y="5147672"/>
            <a:ext cx="128908" cy="2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251172" y="6135097"/>
            <a:ext cx="352579" cy="2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−0.5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092896" y="241986"/>
            <a:ext cx="1141969" cy="26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Inspiration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887831" y="241986"/>
            <a:ext cx="1141969" cy="26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Expiration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982830" y="792315"/>
            <a:ext cx="1392571" cy="46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Intrapulmonary</a:t>
            </a:r>
          </a:p>
          <a:p>
            <a:pPr algn="l"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pressure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 rot="16200000">
            <a:off x="2900034" y="1359584"/>
            <a:ext cx="2235005" cy="46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Pressure relative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to atmospheric pressure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834554" y="2967298"/>
            <a:ext cx="267547" cy="2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 rot="16200000">
            <a:off x="3638533" y="4991482"/>
            <a:ext cx="1008730" cy="26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Volume (L)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026136" y="3657982"/>
            <a:ext cx="996967" cy="46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Volume of</a:t>
            </a:r>
          </a:p>
          <a:p>
            <a:pPr eaLnBrk="0" hangingPunct="0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breath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832073" y="6380630"/>
            <a:ext cx="274263" cy="2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Respiratory Volumes and Capacities</a:t>
            </a:r>
          </a:p>
        </p:txBody>
      </p:sp>
      <p:sp>
        <p:nvSpPr>
          <p:cNvPr id="5222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Normal breathing moves about 500 ml of air with each breath </a:t>
            </a:r>
          </a:p>
          <a:p>
            <a:pPr lvl="1"/>
            <a:r>
              <a:rPr lang="en-US" altLang="en-US" dirty="0" smtClean="0"/>
              <a:t>This respiratory volume is tidal volume (TV)</a:t>
            </a:r>
          </a:p>
          <a:p>
            <a:r>
              <a:rPr lang="en-US" altLang="en-US" dirty="0" smtClean="0"/>
              <a:t>Many factors affect respiratory capacity</a:t>
            </a:r>
          </a:p>
          <a:p>
            <a:pPr lvl="1"/>
            <a:r>
              <a:rPr lang="en-US" altLang="en-US" dirty="0" smtClean="0"/>
              <a:t>A person’s size</a:t>
            </a:r>
          </a:p>
          <a:p>
            <a:pPr lvl="1"/>
            <a:r>
              <a:rPr lang="en-US" altLang="en-US" dirty="0" smtClean="0"/>
              <a:t>Sex</a:t>
            </a:r>
          </a:p>
          <a:p>
            <a:pPr lvl="1"/>
            <a:r>
              <a:rPr lang="en-US" altLang="en-US" dirty="0" smtClean="0"/>
              <a:t>Age</a:t>
            </a:r>
          </a:p>
          <a:p>
            <a:pPr lvl="1"/>
            <a:r>
              <a:rPr lang="en-US" altLang="en-US" dirty="0" smtClean="0"/>
              <a:t>Physical condition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04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Respiratory Volumes and Capacities</a:t>
            </a:r>
          </a:p>
        </p:txBody>
      </p:sp>
      <p:sp>
        <p:nvSpPr>
          <p:cNvPr id="5325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Inspiratory reserve volume (IRV)</a:t>
            </a:r>
          </a:p>
          <a:p>
            <a:pPr lvl="1"/>
            <a:r>
              <a:rPr lang="en-US" altLang="en-US" dirty="0" smtClean="0"/>
              <a:t>Amount of air that can be taken in forcibly over the tidal volume</a:t>
            </a:r>
          </a:p>
          <a:p>
            <a:pPr lvl="1"/>
            <a:r>
              <a:rPr lang="en-US" altLang="en-US" dirty="0" smtClean="0"/>
              <a:t>Usually around 3,100 ml</a:t>
            </a:r>
          </a:p>
          <a:p>
            <a:r>
              <a:rPr lang="en-US" altLang="en-US" dirty="0" smtClean="0"/>
              <a:t>Expiratory reserve volume (ERV)</a:t>
            </a:r>
          </a:p>
          <a:p>
            <a:pPr lvl="1"/>
            <a:r>
              <a:rPr lang="en-US" altLang="en-US" dirty="0" smtClean="0"/>
              <a:t>Amount of air that can be forcibly exhaled after a tidal expiration</a:t>
            </a:r>
          </a:p>
          <a:p>
            <a:pPr lvl="1"/>
            <a:r>
              <a:rPr lang="en-US" altLang="en-US" dirty="0" smtClean="0"/>
              <a:t>Approximately 1,200 ml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37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Nose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only externally visible part of the respiratory system</a:t>
            </a:r>
          </a:p>
          <a:p>
            <a:r>
              <a:rPr lang="en-US" altLang="en-US" smtClean="0"/>
              <a:t>Air enters the nose through the external nostrils (nares)</a:t>
            </a:r>
          </a:p>
          <a:p>
            <a:r>
              <a:rPr lang="en-US" altLang="en-US" smtClean="0"/>
              <a:t>Interior of the nose consists of a nasal cavity divided by a nasal septum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88182" y="5615582"/>
            <a:ext cx="5029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that if any area is open to the outside (even if it’s inside), it is lined with mucous membranes (wet/moist membranes)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04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Respiratory Volumes and Capacities</a:t>
            </a:r>
          </a:p>
        </p:txBody>
      </p:sp>
      <p:sp>
        <p:nvSpPr>
          <p:cNvPr id="5427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Residual volume</a:t>
            </a:r>
          </a:p>
          <a:p>
            <a:pPr lvl="1"/>
            <a:r>
              <a:rPr lang="en-US" altLang="en-US" dirty="0" smtClean="0"/>
              <a:t>Air remaining in lung after expiration</a:t>
            </a:r>
          </a:p>
          <a:p>
            <a:pPr lvl="1"/>
            <a:r>
              <a:rPr lang="en-US" dirty="0" smtClean="0"/>
              <a:t>Allows gas exchange to go on continuously, even between breaths, and helps keep alveoli open (inflated)</a:t>
            </a:r>
          </a:p>
          <a:p>
            <a:pPr lvl="1"/>
            <a:r>
              <a:rPr lang="en-US" altLang="en-US" dirty="0" smtClean="0"/>
              <a:t>About 1,200 ml</a:t>
            </a:r>
          </a:p>
          <a:p>
            <a:pPr lvl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47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Respiratory Volumes and Capacities</a:t>
            </a:r>
          </a:p>
        </p:txBody>
      </p:sp>
      <p:sp>
        <p:nvSpPr>
          <p:cNvPr id="5529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Vital capacity</a:t>
            </a:r>
          </a:p>
          <a:p>
            <a:pPr lvl="1"/>
            <a:r>
              <a:rPr lang="en-US" altLang="en-US" dirty="0" smtClean="0"/>
              <a:t>The total amount of exchangeable air</a:t>
            </a:r>
          </a:p>
          <a:p>
            <a:pPr lvl="1"/>
            <a:r>
              <a:rPr lang="en-US" altLang="en-US" dirty="0" smtClean="0"/>
              <a:t>Vital capacity = TV + IRV + ERV</a:t>
            </a:r>
          </a:p>
          <a:p>
            <a:pPr lvl="1"/>
            <a:r>
              <a:rPr lang="en-US" altLang="en-US" dirty="0" smtClean="0"/>
              <a:t>4,800 ml in men; 3,100 ml in women</a:t>
            </a:r>
          </a:p>
          <a:p>
            <a:r>
              <a:rPr lang="en-US" altLang="en-US" dirty="0" smtClean="0"/>
              <a:t>Dead space volume</a:t>
            </a:r>
          </a:p>
          <a:p>
            <a:pPr lvl="1"/>
            <a:r>
              <a:rPr lang="en-US" altLang="en-US" dirty="0" smtClean="0"/>
              <a:t>Air that remains in conducting zone and never reaches alveoli</a:t>
            </a:r>
          </a:p>
          <a:p>
            <a:pPr lvl="1"/>
            <a:r>
              <a:rPr lang="en-US" altLang="en-US" dirty="0" smtClean="0"/>
              <a:t>About 150 ml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7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Respiratory Volumes and Capacities</a:t>
            </a:r>
          </a:p>
        </p:txBody>
      </p:sp>
      <p:sp>
        <p:nvSpPr>
          <p:cNvPr id="5632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Functional volume</a:t>
            </a:r>
          </a:p>
          <a:p>
            <a:pPr lvl="1"/>
            <a:r>
              <a:rPr lang="en-US" altLang="en-US" dirty="0" smtClean="0"/>
              <a:t>Air that actually reaches the respiratory zone</a:t>
            </a:r>
          </a:p>
          <a:p>
            <a:pPr lvl="1"/>
            <a:r>
              <a:rPr lang="en-US" altLang="en-US" dirty="0" smtClean="0"/>
              <a:t>Usually about 350 ml</a:t>
            </a:r>
          </a:p>
          <a:p>
            <a:r>
              <a:rPr lang="en-US" altLang="en-US" dirty="0" smtClean="0"/>
              <a:t>Respiratory capacities are measured with a spirometer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33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9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1210056"/>
            <a:ext cx="8546592" cy="4437888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704362" y="5371803"/>
            <a:ext cx="127739" cy="2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53511" y="4673303"/>
            <a:ext cx="575414" cy="2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1,000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253511" y="3974803"/>
            <a:ext cx="575414" cy="2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2,000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253511" y="3279478"/>
            <a:ext cx="575414" cy="2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3,000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253511" y="2580978"/>
            <a:ext cx="575414" cy="2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4,000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250336" y="1885653"/>
            <a:ext cx="575414" cy="2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5,000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250336" y="1190328"/>
            <a:ext cx="575414" cy="2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6,000</a:t>
            </a:r>
          </a:p>
        </p:txBody>
      </p:sp>
      <p:sp>
        <p:nvSpPr>
          <p:cNvPr id="4" name="Right Bracket 3"/>
          <p:cNvSpPr/>
          <p:nvPr/>
        </p:nvSpPr>
        <p:spPr bwMode="auto">
          <a:xfrm>
            <a:off x="7473950" y="1346200"/>
            <a:ext cx="196850" cy="3333750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3" name="Straight Connector 12"/>
          <p:cNvCxnSpPr>
            <a:endCxn id="4" idx="2"/>
          </p:cNvCxnSpPr>
          <p:nvPr/>
        </p:nvCxnSpPr>
        <p:spPr bwMode="auto">
          <a:xfrm flipH="1">
            <a:off x="7664450" y="3003550"/>
            <a:ext cx="209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ight Bracket 14"/>
          <p:cNvSpPr/>
          <p:nvPr/>
        </p:nvSpPr>
        <p:spPr bwMode="auto">
          <a:xfrm>
            <a:off x="7791450" y="1346200"/>
            <a:ext cx="1162050" cy="4203700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/>
        </p:nvCxnSpPr>
        <p:spPr bwMode="auto">
          <a:xfrm flipH="1">
            <a:off x="8947150" y="3460750"/>
            <a:ext cx="209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31"/>
          <p:cNvSpPr txBox="1">
            <a:spLocks noChangeArrowheads="1"/>
          </p:cNvSpPr>
          <p:nvPr/>
        </p:nvSpPr>
        <p:spPr bwMode="auto">
          <a:xfrm rot="16200000">
            <a:off x="1175306" y="3088122"/>
            <a:ext cx="1572950" cy="29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Milliliters (ml)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403546" y="1978871"/>
            <a:ext cx="1765172" cy="83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Inspiratory</a:t>
            </a:r>
          </a:p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reserve volume</a:t>
            </a:r>
          </a:p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3,100 ml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128367" y="3513209"/>
            <a:ext cx="2272699" cy="31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Tidal volume 500 ml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392828" y="3831719"/>
            <a:ext cx="1796560" cy="8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Expiratory</a:t>
            </a:r>
          </a:p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reserve volume</a:t>
            </a:r>
          </a:p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1,200 ml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379126" y="4847548"/>
            <a:ext cx="1793577" cy="5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Residual volume</a:t>
            </a:r>
          </a:p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1,200 ml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938879" y="2866404"/>
            <a:ext cx="968804" cy="81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Vital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capacity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4,800 ml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9224358" y="3317654"/>
            <a:ext cx="968804" cy="81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Total lung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capacity</a:t>
            </a:r>
          </a:p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6,000 ml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Nonrespiratory Air (Gas) Movements</a:t>
            </a:r>
          </a:p>
        </p:txBody>
      </p:sp>
      <p:sp>
        <p:nvSpPr>
          <p:cNvPr id="5837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Can be caused by reflexes or voluntary actions</a:t>
            </a:r>
          </a:p>
          <a:p>
            <a:r>
              <a:rPr lang="en-US" altLang="en-US" dirty="0" smtClean="0"/>
              <a:t>Examples:</a:t>
            </a:r>
          </a:p>
          <a:p>
            <a:pPr lvl="1"/>
            <a:r>
              <a:rPr lang="en-US" altLang="en-US" dirty="0" smtClean="0"/>
              <a:t>Cough and sneeze—clears lungs of debris</a:t>
            </a:r>
          </a:p>
          <a:p>
            <a:pPr lvl="1"/>
            <a:r>
              <a:rPr lang="en-US" altLang="en-US" dirty="0" smtClean="0"/>
              <a:t>Crying—emotionally induced mechanism </a:t>
            </a:r>
          </a:p>
          <a:p>
            <a:pPr lvl="1"/>
            <a:r>
              <a:rPr lang="en-US" altLang="en-US" dirty="0" smtClean="0"/>
              <a:t>Laughing—similar to crying </a:t>
            </a:r>
          </a:p>
          <a:p>
            <a:pPr lvl="1"/>
            <a:r>
              <a:rPr lang="en-US" altLang="en-US" dirty="0" smtClean="0"/>
              <a:t>Hiccup—sudden inspirations</a:t>
            </a:r>
          </a:p>
          <a:p>
            <a:pPr lvl="1"/>
            <a:r>
              <a:rPr lang="en-US" altLang="en-US" dirty="0" smtClean="0"/>
              <a:t>Yawn—very deep inspiration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4149" y="5992297"/>
            <a:ext cx="4863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https://www.youtube.com/watch?v=h53Q0tslR9Y</a:t>
            </a:r>
          </a:p>
        </p:txBody>
      </p:sp>
    </p:spTree>
    <p:extLst>
      <p:ext uri="{BB962C8B-B14F-4D97-AF65-F5344CB8AC3E}">
        <p14:creationId xmlns:p14="http://schemas.microsoft.com/office/powerpoint/2010/main" val="2123118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44" y="185371"/>
            <a:ext cx="5376740" cy="3226044"/>
          </a:xfrm>
          <a:prstGeom prst="rect">
            <a:avLst/>
          </a:prstGeom>
        </p:spPr>
      </p:pic>
      <p:pic>
        <p:nvPicPr>
          <p:cNvPr id="1026" name="Picture 2" descr="Image result for ya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77" y="2846634"/>
            <a:ext cx="5114754" cy="35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3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3_02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594360"/>
            <a:ext cx="8546592" cy="566928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3495675" y="720725"/>
            <a:ext cx="527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022725" y="723901"/>
            <a:ext cx="1517650" cy="568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635376" y="1241425"/>
            <a:ext cx="250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883026" y="1241426"/>
            <a:ext cx="1254125" cy="180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416301" y="1539875"/>
            <a:ext cx="422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838576" y="1539875"/>
            <a:ext cx="1317625" cy="552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Left Bracket 15"/>
          <p:cNvSpPr/>
          <p:nvPr/>
        </p:nvSpPr>
        <p:spPr bwMode="auto">
          <a:xfrm>
            <a:off x="5159375" y="1758950"/>
            <a:ext cx="63500" cy="641350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784601" y="2400300"/>
            <a:ext cx="117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902076" y="1943101"/>
            <a:ext cx="701675" cy="460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159126" y="2670175"/>
            <a:ext cx="650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3810001" y="2117726"/>
            <a:ext cx="1019175" cy="549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2609850" y="3397250"/>
            <a:ext cx="965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3571875" y="2879725"/>
            <a:ext cx="1263650" cy="514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>
            <a:off x="3451225" y="4035425"/>
            <a:ext cx="393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V="1">
            <a:off x="3841750" y="3152776"/>
            <a:ext cx="1003300" cy="879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3390901" y="4286250"/>
            <a:ext cx="447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 flipV="1">
            <a:off x="3832225" y="3590925"/>
            <a:ext cx="1257300" cy="698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>
            <a:off x="3733800" y="4702175"/>
            <a:ext cx="165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 flipV="1">
            <a:off x="3898900" y="4375150"/>
            <a:ext cx="876300" cy="3270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>
            <a:off x="3038476" y="5130800"/>
            <a:ext cx="1431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>
            <a:off x="2711451" y="5483225"/>
            <a:ext cx="1984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5" name="Straight Connector 9234"/>
          <p:cNvCxnSpPr/>
          <p:nvPr/>
        </p:nvCxnSpPr>
        <p:spPr bwMode="auto">
          <a:xfrm>
            <a:off x="4635501" y="5140325"/>
            <a:ext cx="892175" cy="558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Straight Connector 9238"/>
          <p:cNvCxnSpPr/>
          <p:nvPr/>
        </p:nvCxnSpPr>
        <p:spPr bwMode="auto">
          <a:xfrm>
            <a:off x="5114926" y="5216526"/>
            <a:ext cx="415925" cy="485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Straight Connector 9240"/>
          <p:cNvCxnSpPr/>
          <p:nvPr/>
        </p:nvCxnSpPr>
        <p:spPr bwMode="auto">
          <a:xfrm>
            <a:off x="5527676" y="5699125"/>
            <a:ext cx="301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Straight Connector 9242"/>
          <p:cNvCxnSpPr/>
          <p:nvPr/>
        </p:nvCxnSpPr>
        <p:spPr bwMode="auto">
          <a:xfrm>
            <a:off x="5022850" y="4645025"/>
            <a:ext cx="508000" cy="793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5" name="Straight Connector 9244"/>
          <p:cNvCxnSpPr/>
          <p:nvPr/>
        </p:nvCxnSpPr>
        <p:spPr bwMode="auto">
          <a:xfrm>
            <a:off x="5527675" y="5435600"/>
            <a:ext cx="298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7" name="Straight Connector 9246"/>
          <p:cNvCxnSpPr/>
          <p:nvPr/>
        </p:nvCxnSpPr>
        <p:spPr bwMode="auto">
          <a:xfrm>
            <a:off x="5302250" y="4857751"/>
            <a:ext cx="228600" cy="339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9" name="Straight Connector 9248"/>
          <p:cNvCxnSpPr/>
          <p:nvPr/>
        </p:nvCxnSpPr>
        <p:spPr bwMode="auto">
          <a:xfrm>
            <a:off x="5530850" y="5197475"/>
            <a:ext cx="298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1" name="Straight Connector 9250"/>
          <p:cNvCxnSpPr/>
          <p:nvPr/>
        </p:nvCxnSpPr>
        <p:spPr bwMode="auto">
          <a:xfrm>
            <a:off x="5137151" y="4267201"/>
            <a:ext cx="390525" cy="657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3" name="Straight Connector 9252"/>
          <p:cNvCxnSpPr/>
          <p:nvPr/>
        </p:nvCxnSpPr>
        <p:spPr bwMode="auto">
          <a:xfrm>
            <a:off x="5524501" y="4924425"/>
            <a:ext cx="307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5" name="Straight Connector 9254"/>
          <p:cNvCxnSpPr/>
          <p:nvPr/>
        </p:nvCxnSpPr>
        <p:spPr bwMode="auto">
          <a:xfrm>
            <a:off x="5568951" y="4130675"/>
            <a:ext cx="1546225" cy="393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7" name="Straight Connector 9256"/>
          <p:cNvCxnSpPr/>
          <p:nvPr/>
        </p:nvCxnSpPr>
        <p:spPr bwMode="auto">
          <a:xfrm>
            <a:off x="7108825" y="4521200"/>
            <a:ext cx="247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59" name="Straight Connector 9258"/>
          <p:cNvCxnSpPr/>
          <p:nvPr/>
        </p:nvCxnSpPr>
        <p:spPr bwMode="auto">
          <a:xfrm>
            <a:off x="5861051" y="3371850"/>
            <a:ext cx="1273175" cy="730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1" name="Straight Connector 9260"/>
          <p:cNvCxnSpPr/>
          <p:nvPr/>
        </p:nvCxnSpPr>
        <p:spPr bwMode="auto">
          <a:xfrm>
            <a:off x="7131050" y="4098925"/>
            <a:ext cx="222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3" name="Straight Connector 9262"/>
          <p:cNvCxnSpPr/>
          <p:nvPr/>
        </p:nvCxnSpPr>
        <p:spPr bwMode="auto">
          <a:xfrm>
            <a:off x="4981576" y="2660651"/>
            <a:ext cx="2124075" cy="1089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5" name="Straight Connector 9264"/>
          <p:cNvCxnSpPr/>
          <p:nvPr/>
        </p:nvCxnSpPr>
        <p:spPr bwMode="auto">
          <a:xfrm>
            <a:off x="7099301" y="3749675"/>
            <a:ext cx="263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7" name="Straight Connector 9266"/>
          <p:cNvCxnSpPr/>
          <p:nvPr/>
        </p:nvCxnSpPr>
        <p:spPr bwMode="auto">
          <a:xfrm>
            <a:off x="6607176" y="2632075"/>
            <a:ext cx="498475" cy="863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9" name="Straight Connector 9268"/>
          <p:cNvCxnSpPr/>
          <p:nvPr/>
        </p:nvCxnSpPr>
        <p:spPr bwMode="auto">
          <a:xfrm>
            <a:off x="7105651" y="3495675"/>
            <a:ext cx="250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1" name="Straight Connector 9270"/>
          <p:cNvCxnSpPr/>
          <p:nvPr/>
        </p:nvCxnSpPr>
        <p:spPr bwMode="auto">
          <a:xfrm>
            <a:off x="6994526" y="2470151"/>
            <a:ext cx="282575" cy="619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3" name="Straight Connector 9272"/>
          <p:cNvCxnSpPr/>
          <p:nvPr/>
        </p:nvCxnSpPr>
        <p:spPr bwMode="auto">
          <a:xfrm>
            <a:off x="7280275" y="3089275"/>
            <a:ext cx="298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5" name="Straight Connector 9274"/>
          <p:cNvCxnSpPr/>
          <p:nvPr/>
        </p:nvCxnSpPr>
        <p:spPr bwMode="auto">
          <a:xfrm>
            <a:off x="7013575" y="2339975"/>
            <a:ext cx="330200" cy="48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7" name="Straight Connector 9276"/>
          <p:cNvCxnSpPr/>
          <p:nvPr/>
        </p:nvCxnSpPr>
        <p:spPr bwMode="auto">
          <a:xfrm>
            <a:off x="7343775" y="2819400"/>
            <a:ext cx="228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9" name="Straight Connector 9278"/>
          <p:cNvCxnSpPr/>
          <p:nvPr/>
        </p:nvCxnSpPr>
        <p:spPr bwMode="auto">
          <a:xfrm>
            <a:off x="5695950" y="1539875"/>
            <a:ext cx="730250" cy="488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1" name="Straight Connector 9280"/>
          <p:cNvCxnSpPr/>
          <p:nvPr/>
        </p:nvCxnSpPr>
        <p:spPr bwMode="auto">
          <a:xfrm>
            <a:off x="5797550" y="1993900"/>
            <a:ext cx="628650" cy="38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3" name="Straight Connector 9282"/>
          <p:cNvCxnSpPr/>
          <p:nvPr/>
        </p:nvCxnSpPr>
        <p:spPr bwMode="auto">
          <a:xfrm flipV="1">
            <a:off x="5899150" y="2032001"/>
            <a:ext cx="527050" cy="288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5" name="Straight Connector 9284"/>
          <p:cNvCxnSpPr/>
          <p:nvPr/>
        </p:nvCxnSpPr>
        <p:spPr bwMode="auto">
          <a:xfrm>
            <a:off x="6423025" y="2025650"/>
            <a:ext cx="939800" cy="285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7" name="Straight Connector 9286"/>
          <p:cNvCxnSpPr/>
          <p:nvPr/>
        </p:nvCxnSpPr>
        <p:spPr bwMode="auto">
          <a:xfrm>
            <a:off x="7359650" y="2311400"/>
            <a:ext cx="209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9" name="Straight Connector 9288"/>
          <p:cNvCxnSpPr/>
          <p:nvPr/>
        </p:nvCxnSpPr>
        <p:spPr bwMode="auto">
          <a:xfrm flipH="1" flipV="1">
            <a:off x="5556250" y="1393826"/>
            <a:ext cx="76200" cy="777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1" name="Straight Connector 9290"/>
          <p:cNvCxnSpPr/>
          <p:nvPr/>
        </p:nvCxnSpPr>
        <p:spPr bwMode="auto">
          <a:xfrm flipV="1">
            <a:off x="5467351" y="1390651"/>
            <a:ext cx="85725" cy="428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3" name="Straight Connector 9292"/>
          <p:cNvCxnSpPr/>
          <p:nvPr/>
        </p:nvCxnSpPr>
        <p:spPr bwMode="auto">
          <a:xfrm flipV="1">
            <a:off x="5461001" y="1387476"/>
            <a:ext cx="92075" cy="142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5" name="Straight Connector 9294"/>
          <p:cNvCxnSpPr/>
          <p:nvPr/>
        </p:nvCxnSpPr>
        <p:spPr bwMode="auto">
          <a:xfrm>
            <a:off x="5549900" y="1384301"/>
            <a:ext cx="1784350" cy="422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7" name="Straight Connector 9296"/>
          <p:cNvCxnSpPr/>
          <p:nvPr/>
        </p:nvCxnSpPr>
        <p:spPr bwMode="auto">
          <a:xfrm>
            <a:off x="7331075" y="1806575"/>
            <a:ext cx="247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99" name="Straight Connector 9298"/>
          <p:cNvCxnSpPr/>
          <p:nvPr/>
        </p:nvCxnSpPr>
        <p:spPr bwMode="auto">
          <a:xfrm>
            <a:off x="6432550" y="1130300"/>
            <a:ext cx="1054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7635502" y="1402840"/>
            <a:ext cx="1459475" cy="2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Nasal cavity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1863352" y="1999741"/>
            <a:ext cx="1533899" cy="25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 err="1">
                <a:solidFill>
                  <a:srgbClr val="000000"/>
                </a:solidFill>
                <a:latin typeface="Arial Black"/>
                <a:cs typeface="Arial Black"/>
              </a:rPr>
              <a:t>Nasopharynx</a:t>
            </a:r>
            <a:endParaRPr lang="en-US" sz="16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1866527" y="3628515"/>
            <a:ext cx="1459475" cy="2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Oropharynx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1863352" y="4577840"/>
            <a:ext cx="1889498" cy="2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Laryngopharynx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901951" y="4533390"/>
            <a:ext cx="884600" cy="2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Larynx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1857002" y="5971665"/>
            <a:ext cx="327145" cy="2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2228477" y="5971666"/>
            <a:ext cx="5483598" cy="2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b="0" dirty="0">
                <a:solidFill>
                  <a:srgbClr val="000000"/>
                </a:solidFill>
                <a:latin typeface="Arial Black"/>
                <a:cs typeface="Arial Black"/>
              </a:rPr>
              <a:t>Detailed anatomy of the upper respiratory tract</a:t>
            </a: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879227" y="584200"/>
            <a:ext cx="1633679" cy="47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Cribriform plate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1650" dirty="0" err="1">
                <a:solidFill>
                  <a:srgbClr val="000000"/>
                </a:solidFill>
                <a:latin typeface="Arial"/>
                <a:cs typeface="Arial"/>
              </a:rPr>
              <a:t>ethmoid</a:t>
            </a: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bone</a:t>
            </a: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1866527" y="1098549"/>
            <a:ext cx="1756148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 err="1">
                <a:solidFill>
                  <a:srgbClr val="000000"/>
                </a:solidFill>
                <a:latin typeface="Arial"/>
                <a:cs typeface="Arial"/>
              </a:rPr>
              <a:t>Sphenoidal</a:t>
            </a: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sinus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869702" y="1409700"/>
            <a:ext cx="1518024" cy="4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Posterior nasal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aperture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7552951" y="990599"/>
            <a:ext cx="1372372" cy="22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Frontal sinus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853827" y="2270124"/>
            <a:ext cx="1894985" cy="2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Pharyngeal tonsil</a:t>
            </a: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1853827" y="2530474"/>
            <a:ext cx="1999508" cy="72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Opening of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sz="1650" dirty="0" err="1">
                <a:solidFill>
                  <a:srgbClr val="000000"/>
                </a:solidFill>
                <a:latin typeface="Arial"/>
                <a:cs typeface="Arial"/>
              </a:rPr>
              <a:t>pharyngotympanic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tube</a:t>
            </a: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1857001" y="3260724"/>
            <a:ext cx="724274" cy="24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Uvula</a:t>
            </a: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1860177" y="3902075"/>
            <a:ext cx="1563997" cy="2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Palatine tonsil</a:t>
            </a: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1860177" y="4152900"/>
            <a:ext cx="1563997" cy="2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Lingual tonsil</a:t>
            </a: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1876052" y="4987924"/>
            <a:ext cx="1233009" cy="24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1876052" y="5349874"/>
            <a:ext cx="867179" cy="22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Trachea</a:t>
            </a: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7629152" y="1666875"/>
            <a:ext cx="2644065" cy="5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Nasal conchae (superior,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middle and inferior)</a:t>
            </a: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7622802" y="2171700"/>
            <a:ext cx="2713746" cy="5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Nasal meatuses (superior,</a:t>
            </a:r>
          </a:p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   middle, and inferior)</a:t>
            </a: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7625977" y="2676525"/>
            <a:ext cx="1633679" cy="2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Nasal vestibule</a:t>
            </a: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7625977" y="2933699"/>
            <a:ext cx="797497" cy="2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Nostril</a:t>
            </a: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7410076" y="3359149"/>
            <a:ext cx="1145906" cy="2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Hard palate</a:t>
            </a: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7406901" y="3613149"/>
            <a:ext cx="1145906" cy="2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Soft palate</a:t>
            </a: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7410077" y="3968749"/>
            <a:ext cx="749674" cy="27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Tongue</a:t>
            </a: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7406901" y="4397374"/>
            <a:ext cx="1145906" cy="29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Hyoid bone</a:t>
            </a: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5895602" y="4794250"/>
            <a:ext cx="1076224" cy="2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Epiglottis</a:t>
            </a: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5892427" y="5048249"/>
            <a:ext cx="1851398" cy="31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Thyroid cartilage</a:t>
            </a: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5892426" y="5311775"/>
            <a:ext cx="1111066" cy="2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Vocal fold</a:t>
            </a: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5892427" y="5578474"/>
            <a:ext cx="1773042" cy="24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7800" indent="-177800" eaLnBrk="0" hangingPunct="0">
              <a:buFont typeface="Arial"/>
              <a:buChar char="•"/>
            </a:pPr>
            <a:r>
              <a:rPr lang="en-US" sz="1650" dirty="0">
                <a:solidFill>
                  <a:srgbClr val="000000"/>
                </a:solidFill>
                <a:latin typeface="Arial"/>
                <a:cs typeface="Arial"/>
              </a:rPr>
              <a:t>Cricoid cartilage</a:t>
            </a:r>
          </a:p>
        </p:txBody>
      </p:sp>
    </p:spTree>
    <p:extLst>
      <p:ext uri="{BB962C8B-B14F-4D97-AF65-F5344CB8AC3E}">
        <p14:creationId xmlns:p14="http://schemas.microsoft.com/office/powerpoint/2010/main" val="14765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Nose</a:t>
            </a:r>
            <a:endParaRPr lang="en-US" altLang="en-US" dirty="0" smtClean="0"/>
          </a:p>
        </p:txBody>
      </p:sp>
      <p:sp>
        <p:nvSpPr>
          <p:cNvPr id="1024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Olfactory receptors are located in the mucosa on the superior surface</a:t>
            </a:r>
          </a:p>
          <a:p>
            <a:r>
              <a:rPr lang="en-US" altLang="en-US" dirty="0" smtClean="0"/>
              <a:t>The rest of the cavity is lined with respiratory mucosa, which:</a:t>
            </a:r>
          </a:p>
          <a:p>
            <a:pPr lvl="1"/>
            <a:r>
              <a:rPr lang="en-US" altLang="en-US" dirty="0" smtClean="0"/>
              <a:t>Moistens air</a:t>
            </a:r>
          </a:p>
          <a:p>
            <a:pPr lvl="1"/>
            <a:r>
              <a:rPr lang="en-US" altLang="en-US" dirty="0" smtClean="0"/>
              <a:t>Traps incoming foreign particles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12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Nose</a:t>
            </a:r>
            <a:endParaRPr lang="en-US" altLang="en-US" dirty="0" smtClean="0"/>
          </a:p>
        </p:txBody>
      </p:sp>
      <p:sp>
        <p:nvSpPr>
          <p:cNvPr id="1126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Lateral walls have projections called </a:t>
            </a:r>
            <a:r>
              <a:rPr lang="en-US" altLang="en-US" i="1" dirty="0" smtClean="0"/>
              <a:t>conchae</a:t>
            </a:r>
          </a:p>
          <a:p>
            <a:pPr lvl="1"/>
            <a:r>
              <a:rPr lang="en-US" altLang="en-US" dirty="0" smtClean="0"/>
              <a:t>Increase surface area</a:t>
            </a:r>
          </a:p>
          <a:p>
            <a:pPr lvl="1"/>
            <a:r>
              <a:rPr lang="en-US" altLang="en-US" dirty="0" smtClean="0"/>
              <a:t>Increase air turbulence within the nasal cavity</a:t>
            </a:r>
          </a:p>
          <a:p>
            <a:r>
              <a:rPr lang="en-US" altLang="en-US" dirty="0" smtClean="0"/>
              <a:t>The nasal cavity is separated from the oral cavity by the palate</a:t>
            </a:r>
          </a:p>
          <a:p>
            <a:pPr lvl="1"/>
            <a:r>
              <a:rPr lang="en-US" altLang="en-US" dirty="0" smtClean="0"/>
              <a:t>Anterior hard palate (bone)</a:t>
            </a:r>
          </a:p>
          <a:p>
            <a:pPr lvl="1"/>
            <a:r>
              <a:rPr lang="en-US" altLang="en-US" dirty="0" smtClean="0"/>
              <a:t>Posterior soft palate (unsupported)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88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Paranasal Sinuses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Cavities within bones surrounding the nasal cavity are called </a:t>
            </a:r>
            <a:r>
              <a:rPr lang="en-US" altLang="en-US" i="1" dirty="0" smtClean="0"/>
              <a:t>sinuses</a:t>
            </a:r>
          </a:p>
          <a:p>
            <a:r>
              <a:rPr lang="en-US" altLang="en-US" dirty="0" smtClean="0"/>
              <a:t>Sinuses are located in the following bones:</a:t>
            </a:r>
          </a:p>
          <a:p>
            <a:pPr lvl="1"/>
            <a:r>
              <a:rPr lang="en-US" altLang="en-US" dirty="0" smtClean="0"/>
              <a:t>Frontal</a:t>
            </a:r>
          </a:p>
          <a:p>
            <a:pPr lvl="1"/>
            <a:r>
              <a:rPr lang="en-US" altLang="en-US" dirty="0" smtClean="0"/>
              <a:t>Sphenoid</a:t>
            </a:r>
          </a:p>
          <a:p>
            <a:pPr lvl="1"/>
            <a:r>
              <a:rPr lang="en-US" altLang="en-US" dirty="0" err="1" smtClean="0"/>
              <a:t>Ethmoid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Maxillary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35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2248</Words>
  <Application>Microsoft Office PowerPoint</Application>
  <PresentationFormat>Widescreen</PresentationFormat>
  <Paragraphs>627</Paragraphs>
  <Slides>55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ＭＳ Ｐゴシック</vt:lpstr>
      <vt:lpstr>Arial</vt:lpstr>
      <vt:lpstr>Arial Black</vt:lpstr>
      <vt:lpstr>Calibri</vt:lpstr>
      <vt:lpstr>Calibri Light</vt:lpstr>
      <vt:lpstr>Times</vt:lpstr>
      <vt:lpstr>Times New Roman</vt:lpstr>
      <vt:lpstr>Office Theme</vt:lpstr>
      <vt:lpstr>Today</vt:lpstr>
      <vt:lpstr>Organs of the Respiratory System</vt:lpstr>
      <vt:lpstr>PowerPoint Presentation</vt:lpstr>
      <vt:lpstr>Functions of the Respiratory System</vt:lpstr>
      <vt:lpstr>The Nose</vt:lpstr>
      <vt:lpstr>PowerPoint Presentation</vt:lpstr>
      <vt:lpstr>The Nose</vt:lpstr>
      <vt:lpstr>The Nose</vt:lpstr>
      <vt:lpstr>Paranasal Sinuses</vt:lpstr>
      <vt:lpstr>PowerPoint Presentation</vt:lpstr>
      <vt:lpstr>Paranasal Sinuses</vt:lpstr>
      <vt:lpstr>Pharynx (Throat)</vt:lpstr>
      <vt:lpstr>PowerPoint Presentation</vt:lpstr>
      <vt:lpstr>Pharynx (Throat)</vt:lpstr>
      <vt:lpstr>PowerPoint Presentation</vt:lpstr>
      <vt:lpstr>Larynx (Voice Box)</vt:lpstr>
      <vt:lpstr>Larynx (Voice Box)</vt:lpstr>
      <vt:lpstr>Larynx (Voice Box)</vt:lpstr>
      <vt:lpstr>Figure 13.2b Basic anatomy of the upper respiratory tract, sagittal section.</vt:lpstr>
      <vt:lpstr>Trachea (Windpipe)</vt:lpstr>
      <vt:lpstr>Figure 13.3a Structural relationship of the trachea and esophagus.</vt:lpstr>
      <vt:lpstr>Figure 13.3b Structural relationship of the trachea and esophagus.</vt:lpstr>
      <vt:lpstr>Main (Primary) Bronchi</vt:lpstr>
      <vt:lpstr>Figure 13.1 The major respiratory organs shown in relation to surrounding structures.</vt:lpstr>
      <vt:lpstr>Lungs</vt:lpstr>
      <vt:lpstr>Coverings of the Lungs</vt:lpstr>
      <vt:lpstr>Figure 13.4a Anatomical relationships of organs in the thoracic cavity.</vt:lpstr>
      <vt:lpstr>Figure 13.4b Anatomical relationships of organs in the thoracic cavity.</vt:lpstr>
      <vt:lpstr>Bronchial (Respiratory) Tree Divisions</vt:lpstr>
      <vt:lpstr>Respiratory Zone Structures</vt:lpstr>
      <vt:lpstr>Figure 13.5a Respiratory zone structures.</vt:lpstr>
      <vt:lpstr>Figure 13.5b Respiratory zone structures.</vt:lpstr>
      <vt:lpstr>The Respiratory Membrane</vt:lpstr>
      <vt:lpstr>The Respiratory Membrane</vt:lpstr>
      <vt:lpstr>Figure 13.6 Anatomy of the respiratory membrane (air-blood barrier).</vt:lpstr>
      <vt:lpstr>Four Events of Respiration</vt:lpstr>
      <vt:lpstr>Four Events of Respiration</vt:lpstr>
      <vt:lpstr>Mechanics of Breathing (Pulmonary Ventilation)</vt:lpstr>
      <vt:lpstr>Mechanics of Breathing (Pulmonary Ventilation)</vt:lpstr>
      <vt:lpstr>Mechanics of Breathing (Pulmonary Ventilation)</vt:lpstr>
      <vt:lpstr>Figure 13.7a Rib cage and diaphragm positions during breathing.</vt:lpstr>
      <vt:lpstr>Figure 13.8 Changes in intrapulmonary pressure and air flow during inspiration and expiration.</vt:lpstr>
      <vt:lpstr>Mechanics of Breathing (Pulmonary Ventilation)</vt:lpstr>
      <vt:lpstr>PowerPoint Presentation</vt:lpstr>
      <vt:lpstr>Mechanics of Breathing (Pulmonary Ventilation)</vt:lpstr>
      <vt:lpstr>Figure 13.7b Rib cage and diaphragm positions during breathing.</vt:lpstr>
      <vt:lpstr>PowerPoint Presentation</vt:lpstr>
      <vt:lpstr>Respiratory Volumes and Capacities</vt:lpstr>
      <vt:lpstr>Respiratory Volumes and Capacities</vt:lpstr>
      <vt:lpstr>Respiratory Volumes and Capacities</vt:lpstr>
      <vt:lpstr>Respiratory Volumes and Capacities</vt:lpstr>
      <vt:lpstr>Respiratory Volumes and Capacities</vt:lpstr>
      <vt:lpstr>PowerPoint Presentation</vt:lpstr>
      <vt:lpstr>Nonrespiratory Air (Gas) Movements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Greenland-White</dc:creator>
  <cp:lastModifiedBy>admin</cp:lastModifiedBy>
  <cp:revision>22</cp:revision>
  <dcterms:created xsi:type="dcterms:W3CDTF">2019-10-30T16:03:48Z</dcterms:created>
  <dcterms:modified xsi:type="dcterms:W3CDTF">2020-10-27T21:04:22Z</dcterms:modified>
</cp:coreProperties>
</file>